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90"/>
  </p:notesMasterIdLst>
  <p:sldIdLst>
    <p:sldId id="259" r:id="rId2"/>
    <p:sldId id="263" r:id="rId3"/>
    <p:sldId id="365" r:id="rId4"/>
    <p:sldId id="370" r:id="rId5"/>
    <p:sldId id="373" r:id="rId6"/>
    <p:sldId id="372" r:id="rId7"/>
    <p:sldId id="371" r:id="rId8"/>
    <p:sldId id="374" r:id="rId9"/>
    <p:sldId id="379" r:id="rId10"/>
    <p:sldId id="378" r:id="rId11"/>
    <p:sldId id="377" r:id="rId12"/>
    <p:sldId id="376" r:id="rId13"/>
    <p:sldId id="375" r:id="rId14"/>
    <p:sldId id="386" r:id="rId15"/>
    <p:sldId id="382" r:id="rId16"/>
    <p:sldId id="385" r:id="rId17"/>
    <p:sldId id="387" r:id="rId18"/>
    <p:sldId id="384" r:id="rId19"/>
    <p:sldId id="383" r:id="rId20"/>
    <p:sldId id="381" r:id="rId21"/>
    <p:sldId id="380" r:id="rId22"/>
    <p:sldId id="390" r:id="rId23"/>
    <p:sldId id="389" r:id="rId24"/>
    <p:sldId id="388" r:id="rId25"/>
    <p:sldId id="393" r:id="rId26"/>
    <p:sldId id="392" r:id="rId27"/>
    <p:sldId id="394" r:id="rId28"/>
    <p:sldId id="391" r:id="rId29"/>
    <p:sldId id="395" r:id="rId30"/>
    <p:sldId id="396" r:id="rId31"/>
    <p:sldId id="397" r:id="rId32"/>
    <p:sldId id="400" r:id="rId33"/>
    <p:sldId id="399" r:id="rId34"/>
    <p:sldId id="401" r:id="rId35"/>
    <p:sldId id="404" r:id="rId36"/>
    <p:sldId id="405" r:id="rId37"/>
    <p:sldId id="406" r:id="rId38"/>
    <p:sldId id="407" r:id="rId39"/>
    <p:sldId id="408" r:id="rId40"/>
    <p:sldId id="409" r:id="rId41"/>
    <p:sldId id="403" r:id="rId42"/>
    <p:sldId id="398" r:id="rId43"/>
    <p:sldId id="410" r:id="rId44"/>
    <p:sldId id="402" r:id="rId45"/>
    <p:sldId id="441" r:id="rId46"/>
    <p:sldId id="440" r:id="rId47"/>
    <p:sldId id="439" r:id="rId48"/>
    <p:sldId id="442" r:id="rId49"/>
    <p:sldId id="437" r:id="rId50"/>
    <p:sldId id="436" r:id="rId51"/>
    <p:sldId id="443" r:id="rId52"/>
    <p:sldId id="444" r:id="rId53"/>
    <p:sldId id="445" r:id="rId54"/>
    <p:sldId id="446" r:id="rId55"/>
    <p:sldId id="447" r:id="rId56"/>
    <p:sldId id="448" r:id="rId57"/>
    <p:sldId id="450" r:id="rId58"/>
    <p:sldId id="435" r:id="rId59"/>
    <p:sldId id="454" r:id="rId60"/>
    <p:sldId id="449" r:id="rId61"/>
    <p:sldId id="451" r:id="rId62"/>
    <p:sldId id="453" r:id="rId63"/>
    <p:sldId id="452" r:id="rId64"/>
    <p:sldId id="434" r:id="rId65"/>
    <p:sldId id="415" r:id="rId66"/>
    <p:sldId id="414" r:id="rId67"/>
    <p:sldId id="416" r:id="rId68"/>
    <p:sldId id="413" r:id="rId69"/>
    <p:sldId id="412" r:id="rId70"/>
    <p:sldId id="417" r:id="rId71"/>
    <p:sldId id="420" r:id="rId72"/>
    <p:sldId id="421" r:id="rId73"/>
    <p:sldId id="419" r:id="rId74"/>
    <p:sldId id="424" r:id="rId75"/>
    <p:sldId id="423" r:id="rId76"/>
    <p:sldId id="422" r:id="rId77"/>
    <p:sldId id="427" r:id="rId78"/>
    <p:sldId id="428" r:id="rId79"/>
    <p:sldId id="429" r:id="rId80"/>
    <p:sldId id="430" r:id="rId81"/>
    <p:sldId id="418" r:id="rId82"/>
    <p:sldId id="426" r:id="rId83"/>
    <p:sldId id="431" r:id="rId84"/>
    <p:sldId id="432" r:id="rId85"/>
    <p:sldId id="433" r:id="rId86"/>
    <p:sldId id="425" r:id="rId87"/>
    <p:sldId id="411" r:id="rId88"/>
    <p:sldId id="281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E8E366-A768-4CB4-A548-FEBB1894CE69}">
          <p14:sldIdLst>
            <p14:sldId id="259"/>
            <p14:sldId id="263"/>
            <p14:sldId id="365"/>
            <p14:sldId id="370"/>
            <p14:sldId id="373"/>
            <p14:sldId id="372"/>
            <p14:sldId id="371"/>
            <p14:sldId id="374"/>
            <p14:sldId id="379"/>
            <p14:sldId id="378"/>
            <p14:sldId id="377"/>
            <p14:sldId id="376"/>
            <p14:sldId id="375"/>
            <p14:sldId id="386"/>
            <p14:sldId id="382"/>
            <p14:sldId id="385"/>
            <p14:sldId id="387"/>
            <p14:sldId id="384"/>
            <p14:sldId id="383"/>
            <p14:sldId id="381"/>
            <p14:sldId id="380"/>
            <p14:sldId id="390"/>
            <p14:sldId id="389"/>
            <p14:sldId id="388"/>
            <p14:sldId id="393"/>
            <p14:sldId id="392"/>
            <p14:sldId id="394"/>
            <p14:sldId id="391"/>
            <p14:sldId id="395"/>
            <p14:sldId id="396"/>
            <p14:sldId id="397"/>
            <p14:sldId id="400"/>
            <p14:sldId id="399"/>
            <p14:sldId id="401"/>
            <p14:sldId id="404"/>
            <p14:sldId id="405"/>
            <p14:sldId id="406"/>
            <p14:sldId id="407"/>
            <p14:sldId id="408"/>
            <p14:sldId id="409"/>
            <p14:sldId id="403"/>
            <p14:sldId id="398"/>
            <p14:sldId id="410"/>
            <p14:sldId id="402"/>
            <p14:sldId id="441"/>
            <p14:sldId id="440"/>
            <p14:sldId id="439"/>
            <p14:sldId id="442"/>
          </p14:sldIdLst>
        </p14:section>
        <p14:section name="无标题节" id="{B7351177-79EB-40A8-B483-E26B95C81D64}">
          <p14:sldIdLst>
            <p14:sldId id="437"/>
            <p14:sldId id="436"/>
            <p14:sldId id="443"/>
            <p14:sldId id="444"/>
            <p14:sldId id="445"/>
            <p14:sldId id="446"/>
            <p14:sldId id="447"/>
            <p14:sldId id="448"/>
            <p14:sldId id="450"/>
            <p14:sldId id="435"/>
            <p14:sldId id="454"/>
            <p14:sldId id="449"/>
            <p14:sldId id="451"/>
            <p14:sldId id="453"/>
            <p14:sldId id="452"/>
            <p14:sldId id="434"/>
            <p14:sldId id="415"/>
            <p14:sldId id="414"/>
            <p14:sldId id="416"/>
            <p14:sldId id="413"/>
            <p14:sldId id="412"/>
            <p14:sldId id="417"/>
            <p14:sldId id="420"/>
            <p14:sldId id="421"/>
            <p14:sldId id="419"/>
            <p14:sldId id="424"/>
            <p14:sldId id="423"/>
            <p14:sldId id="422"/>
            <p14:sldId id="427"/>
            <p14:sldId id="428"/>
            <p14:sldId id="429"/>
            <p14:sldId id="430"/>
            <p14:sldId id="418"/>
            <p14:sldId id="426"/>
            <p14:sldId id="431"/>
            <p14:sldId id="432"/>
            <p14:sldId id="433"/>
            <p14:sldId id="425"/>
            <p14:sldId id="411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4D81BB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5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22085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325225"/>
            <a:ext cx="8897136" cy="6207550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248148"/>
            <a:ext cx="8897136" cy="6284627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6957" y="6232236"/>
            <a:ext cx="1447624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4" Type="http://schemas.openxmlformats.org/officeDocument/2006/relationships/slide" Target="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7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0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1.wmf"/><Relationship Id="rId18" Type="http://schemas.openxmlformats.org/officeDocument/2006/relationships/oleObject" Target="../embeddings/oleObject34.bin"/><Relationship Id="rId3" Type="http://schemas.openxmlformats.org/officeDocument/2006/relationships/image" Target="../media/image30.wmf"/><Relationship Id="rId21" Type="http://schemas.openxmlformats.org/officeDocument/2006/relationships/image" Target="../media/image45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43.wmf"/><Relationship Id="rId25" Type="http://schemas.openxmlformats.org/officeDocument/2006/relationships/image" Target="../media/image47.wmf"/><Relationship Id="rId2" Type="http://schemas.openxmlformats.org/officeDocument/2006/relationships/oleObject" Target="../embeddings/oleObject26.bin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0.wmf"/><Relationship Id="rId24" Type="http://schemas.openxmlformats.org/officeDocument/2006/relationships/oleObject" Target="../embeddings/oleObject37.bin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23" Type="http://schemas.openxmlformats.org/officeDocument/2006/relationships/image" Target="../media/image46.wmf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44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32.bin"/><Relationship Id="rId22" Type="http://schemas.openxmlformats.org/officeDocument/2006/relationships/oleObject" Target="../embeddings/oleObject3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8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40.png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0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2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6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9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2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64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6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7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7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77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2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79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7" Type="http://schemas.openxmlformats.org/officeDocument/2006/relationships/image" Target="../media/image94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8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85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/>
          <a:lstStyle/>
          <a:p>
            <a:r>
              <a:rPr lang="zh-CN" altLang="en-US" dirty="0"/>
              <a:t>递归与分治策略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2800" dirty="0"/>
              <a:t>—</a:t>
            </a:r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79C0-88FC-4B52-947A-743E15984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411762"/>
            <a:ext cx="6171741" cy="1576867"/>
          </a:xfrm>
        </p:spPr>
        <p:txBody>
          <a:bodyPr/>
          <a:lstStyle/>
          <a:p>
            <a:r>
              <a:rPr lang="zh-CN" altLang="en-US" dirty="0"/>
              <a:t>叶文</a:t>
            </a:r>
            <a:endParaRPr lang="en-US" altLang="zh-CN" dirty="0"/>
          </a:p>
          <a:p>
            <a:r>
              <a:rPr lang="en-US" altLang="zh-CN" sz="2000" dirty="0"/>
              <a:t>yewen@bupt.edu.cn</a:t>
            </a:r>
          </a:p>
          <a:p>
            <a:r>
              <a:rPr lang="zh-CN" altLang="en-US" sz="2000" dirty="0"/>
              <a:t>计算机学院（国家示范性软件学院）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5DBDF-4C7F-4534-AE13-8951B4BC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楷体_GB2312" pitchFamily="49" charset="-122"/>
              </a:rPr>
              <a:t>分治 </a:t>
            </a:r>
            <a:r>
              <a:rPr lang="en-US" altLang="zh-CN" dirty="0">
                <a:ea typeface="楷体_GB2312" pitchFamily="49" charset="-122"/>
              </a:rPr>
              <a:t>vs </a:t>
            </a:r>
            <a:r>
              <a:rPr lang="zh-CN" altLang="en-US" dirty="0">
                <a:ea typeface="楷体_GB2312" pitchFamily="49" charset="-122"/>
              </a:rPr>
              <a:t>递归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A7B98-8530-4262-ADCB-0E49309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400" dirty="0">
                <a:latin typeface="微软雅黑 Light" panose="020B0502040204020203" pitchFamily="34" charset="-122"/>
              </a:rPr>
              <a:t>由分治法产生的子问题往往是原问题的较小模式，为使用递归技术提供了方便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latin typeface="微软雅黑 Light" panose="020B0502040204020203" pitchFamily="34" charset="-122"/>
              </a:rPr>
              <a:t>反复应用分治手段，使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</a:rPr>
              <a:t>子问题与原问题类型一致</a:t>
            </a:r>
            <a:r>
              <a:rPr lang="zh-CN" altLang="en-US" dirty="0">
                <a:latin typeface="微软雅黑 Light" panose="020B0502040204020203" pitchFamily="34" charset="-122"/>
              </a:rPr>
              <a:t>而其规模却不断缩小，最终使子问题缩小到很容易直接求出其解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latin typeface="微软雅黑 Light" panose="020B0502040204020203" pitchFamily="34" charset="-122"/>
              </a:rPr>
              <a:t>自然导致递归过程的产生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2400" dirty="0">
              <a:latin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 Light" panose="020B0502040204020203" pitchFamily="34" charset="-122"/>
              </a:rPr>
              <a:t>分治与递归像一对孪生兄弟，经常同时应用在算法设计之中，由此产生许多</a:t>
            </a:r>
            <a:r>
              <a:rPr lang="zh-CN" altLang="en-US" sz="2400" b="1" dirty="0">
                <a:solidFill>
                  <a:srgbClr val="FF0000"/>
                </a:solidFill>
                <a:latin typeface="微软雅黑 Light" panose="020B0502040204020203" pitchFamily="34" charset="-122"/>
              </a:rPr>
              <a:t>高效（？）</a:t>
            </a:r>
            <a:r>
              <a:rPr lang="zh-CN" altLang="en-US" sz="2400" dirty="0">
                <a:latin typeface="微软雅黑 Light" panose="020B0502040204020203" pitchFamily="34" charset="-122"/>
              </a:rPr>
              <a:t>算法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66212A-5BC1-4238-932F-C7D3C979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FE0B67-36B8-472F-8496-27375025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3FD55-E264-4C52-AC0E-5C2EA7AE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69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B508E-6F0B-48C4-A921-211BDA39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</a:rPr>
              <a:t>例</a:t>
            </a:r>
            <a:r>
              <a:rPr lang="en-US" altLang="zh-CN" b="1" dirty="0">
                <a:solidFill>
                  <a:schemeClr val="accent2"/>
                </a:solidFill>
              </a:rPr>
              <a:t>1  </a:t>
            </a:r>
            <a:r>
              <a:rPr lang="zh-CN" altLang="en-US" b="1" dirty="0">
                <a:solidFill>
                  <a:schemeClr val="accent2"/>
                </a:solidFill>
              </a:rPr>
              <a:t>阶乘函数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EF819-9707-4517-B87A-D8BAD095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</a:rPr>
              <a:t>递归函数的二个要素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边界条件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递归方程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 Light" panose="020B0502040204020203" pitchFamily="34" charset="-122"/>
              </a:rPr>
              <a:t>，递归函数只有具备了这两个要素，才能在有限次计算后得出结果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9C764-24A5-404B-A5A2-498CD63C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1BF83-B7A9-414C-8E87-1B7ADA09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96B88E-F359-4BE4-8DE0-7F2BE936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49B5ED75-047A-4868-902A-2035DB0BE8F8}"/>
                  </a:ext>
                </a:extLst>
              </p:cNvPr>
              <p:cNvSpPr txBox="1"/>
              <p:nvPr/>
            </p:nvSpPr>
            <p:spPr bwMode="auto">
              <a:xfrm>
                <a:off x="1327211" y="3799557"/>
                <a:ext cx="4747535" cy="1513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−1)!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</m:m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zh-CN" altLang="en-US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49B5ED75-047A-4868-902A-2035DB0B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211" y="3799557"/>
                <a:ext cx="4747535" cy="1513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7">
            <a:extLst>
              <a:ext uri="{FF2B5EF4-FFF2-40B4-BE49-F238E27FC236}">
                <a16:creationId xmlns:a16="http://schemas.microsoft.com/office/drawing/2014/main" id="{C1F2A0EA-0971-4B3B-8461-92520FA9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616" y="3429000"/>
            <a:ext cx="1865312" cy="652162"/>
          </a:xfrm>
          <a:prstGeom prst="wedgeRoundRectCallout">
            <a:avLst>
              <a:gd name="adj1" fmla="val -72700"/>
              <a:gd name="adj2" fmla="val 63759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边界条件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BC1D145-18F4-4496-AA30-F97CC6A00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616" y="5042358"/>
            <a:ext cx="1865312" cy="612718"/>
          </a:xfrm>
          <a:prstGeom prst="wedgeRoundRectCallout">
            <a:avLst>
              <a:gd name="adj1" fmla="val -71855"/>
              <a:gd name="adj2" fmla="val -95598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</a:rPr>
              <a:t>递归方程</a:t>
            </a:r>
          </a:p>
        </p:txBody>
      </p:sp>
    </p:spTree>
    <p:extLst>
      <p:ext uri="{BB962C8B-B14F-4D97-AF65-F5344CB8AC3E}">
        <p14:creationId xmlns:p14="http://schemas.microsoft.com/office/powerpoint/2010/main" val="219274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E4F65-55C9-4D66-B9C9-0A33335D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例</a:t>
            </a:r>
            <a:r>
              <a:rPr lang="en-US" altLang="zh-CN" sz="2800" b="1" dirty="0">
                <a:solidFill>
                  <a:schemeClr val="accent2"/>
                </a:solidFill>
              </a:rPr>
              <a:t>2  Fibonacci</a:t>
            </a:r>
            <a:r>
              <a:rPr lang="zh-CN" altLang="en-US" sz="2800" b="1" dirty="0">
                <a:solidFill>
                  <a:schemeClr val="accent2"/>
                </a:solidFill>
              </a:rPr>
              <a:t>数列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B4FA7-2F71-4F40-B9D8-63A4345D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无穷数列1，1，2，3，5，8，13，21，34，55，……，称为Fibonacci数列</a:t>
            </a:r>
            <a:r>
              <a:rPr lang="zh-CN" altLang="en-US" dirty="0"/>
              <a:t>，</a:t>
            </a:r>
            <a:r>
              <a:rPr lang="zh-CN" altLang="zh-CN" dirty="0"/>
              <a:t>递归地定义为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eaLnBrk="1" hangingPunct="1"/>
            <a:r>
              <a:rPr lang="zh-CN" altLang="en-US" sz="2400" dirty="0"/>
              <a:t>第</a:t>
            </a:r>
            <a:r>
              <a:rPr lang="en-US" altLang="zh-CN" sz="2400" dirty="0"/>
              <a:t>n</a:t>
            </a:r>
            <a:r>
              <a:rPr lang="zh-CN" altLang="en-US" sz="2400" dirty="0"/>
              <a:t>个</a:t>
            </a:r>
            <a:r>
              <a:rPr lang="en-US" altLang="zh-CN" sz="2400" dirty="0"/>
              <a:t>Fibonacci</a:t>
            </a:r>
            <a:r>
              <a:rPr lang="zh-CN" altLang="en-US" sz="2400" dirty="0"/>
              <a:t>数递归计算如下：</a:t>
            </a:r>
          </a:p>
          <a:p>
            <a:pPr marL="0" indent="0" eaLnBrk="1" hangingPunct="1">
              <a:buNone/>
            </a:pPr>
            <a:r>
              <a:rPr lang="en-US" altLang="zh-CN" sz="2400" dirty="0"/>
              <a:t>     int </a:t>
            </a:r>
            <a:r>
              <a:rPr lang="en-US" altLang="zh-CN" sz="2400" b="1" dirty="0" err="1"/>
              <a:t>fibonacci</a:t>
            </a:r>
            <a:r>
              <a:rPr lang="en-US" altLang="zh-CN" sz="2400" dirty="0"/>
              <a:t>(int n)</a:t>
            </a:r>
          </a:p>
          <a:p>
            <a:pPr marL="0" indent="0" eaLnBrk="1" hangingPunct="1">
              <a:buNone/>
            </a:pPr>
            <a:r>
              <a:rPr lang="en-US" altLang="zh-CN" dirty="0"/>
              <a:t>     </a:t>
            </a:r>
            <a:r>
              <a:rPr lang="en-US" altLang="zh-CN" sz="2400" dirty="0"/>
              <a:t> {</a:t>
            </a:r>
          </a:p>
          <a:p>
            <a:pPr marL="0" indent="0" eaLnBrk="1" hangingPunct="1">
              <a:buNone/>
            </a:pPr>
            <a:r>
              <a:rPr lang="en-US" altLang="zh-CN" sz="2400" dirty="0"/>
              <a:t>        </a:t>
            </a:r>
            <a:r>
              <a:rPr lang="en-US" altLang="zh-CN" sz="2400" b="1" dirty="0"/>
              <a:t>if</a:t>
            </a:r>
            <a:r>
              <a:rPr lang="en-US" altLang="zh-CN" sz="2400" dirty="0"/>
              <a:t> (n &lt;= 1)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1;</a:t>
            </a:r>
          </a:p>
          <a:p>
            <a:pPr marL="0" indent="0" eaLnBrk="1" hangingPunct="1">
              <a:buNone/>
            </a:pPr>
            <a:r>
              <a:rPr lang="en-US" altLang="zh-CN" sz="2400" dirty="0"/>
              <a:t>       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fibonacci</a:t>
            </a:r>
            <a:r>
              <a:rPr lang="en-US" altLang="zh-CN" sz="2400" dirty="0"/>
              <a:t>(n-1)+</a:t>
            </a:r>
            <a:r>
              <a:rPr lang="en-US" altLang="zh-CN" sz="2400" b="1" dirty="0" err="1"/>
              <a:t>fibonacci</a:t>
            </a:r>
            <a:r>
              <a:rPr lang="en-US" altLang="zh-CN" sz="2400" dirty="0"/>
              <a:t>(n-2);</a:t>
            </a:r>
          </a:p>
          <a:p>
            <a:pPr marL="0" indent="0" eaLnBrk="1" hangingPunct="1">
              <a:buNone/>
            </a:pPr>
            <a:r>
              <a:rPr lang="en-US" altLang="zh-CN" sz="2400" dirty="0"/>
              <a:t>     }</a:t>
            </a:r>
          </a:p>
          <a:p>
            <a:pPr marL="0" indent="0">
              <a:buNone/>
            </a:pPr>
            <a:r>
              <a:rPr lang="zh-CN" altLang="en-US" sz="2400" dirty="0">
                <a:latin typeface="Times New Roman" pitchFamily="18" charset="0"/>
              </a:rPr>
              <a:t>      算法复杂性 </a:t>
            </a:r>
            <a:r>
              <a:rPr lang="en-US" altLang="zh-CN" sz="2400" i="1" dirty="0">
                <a:latin typeface="Times New Roman" pitchFamily="18" charset="0"/>
              </a:rPr>
              <a:t>O</a:t>
            </a:r>
            <a:r>
              <a:rPr lang="en-US" altLang="zh-CN" sz="2400" dirty="0">
                <a:latin typeface="Times New Roman" pitchFamily="18" charset="0"/>
              </a:rPr>
              <a:t>(2</a:t>
            </a:r>
            <a:r>
              <a:rPr lang="en-US" altLang="zh-CN" sz="2400" baseline="30000" dirty="0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360B8-329E-4E37-A83F-4C8A9C84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561AC-546E-4B2B-93B5-83BCDA5B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822EB4-EAF6-49CF-9910-23DC1FB5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EF1A2BE-3FEE-4F23-ADCD-DEB6D6276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0942" y="21876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5A20358B-E61C-4DE3-A01E-CC8A0F11B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423685"/>
            <a:ext cx="2014537" cy="759149"/>
          </a:xfrm>
          <a:prstGeom prst="wedgeRoundRectCallout">
            <a:avLst>
              <a:gd name="adj1" fmla="val -71037"/>
              <a:gd name="adj2" fmla="val 49754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chemeClr val="accent2"/>
                </a:solidFill>
              </a:rPr>
              <a:t>边界条件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963DFFCB-5748-4041-A98D-0CEC6A6EB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0" y="2616222"/>
            <a:ext cx="2000250" cy="734647"/>
          </a:xfrm>
          <a:prstGeom prst="wedgeRoundRectCallout">
            <a:avLst>
              <a:gd name="adj1" fmla="val -74239"/>
              <a:gd name="adj2" fmla="val -2561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</a:rPr>
              <a:t>递归方程</a:t>
            </a:r>
          </a:p>
        </p:txBody>
      </p:sp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9B46BD77-33D4-4073-AC73-BFD49E282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62662"/>
              </p:ext>
            </p:extLst>
          </p:nvPr>
        </p:nvGraphicFramePr>
        <p:xfrm>
          <a:off x="1204913" y="1751035"/>
          <a:ext cx="44640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159000" imgH="711200" progId="Equation.3">
                  <p:embed/>
                </p:oleObj>
              </mc:Choice>
              <mc:Fallback>
                <p:oleObj name="公式" r:id="rId2" imgW="2159000" imgH="711200" progId="Equation.3">
                  <p:embed/>
                  <p:pic>
                    <p:nvPicPr>
                      <p:cNvPr id="153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1751035"/>
                        <a:ext cx="4464050" cy="147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6A355764-A9DD-49E8-BCDF-976768224B68}"/>
              </a:ext>
            </a:extLst>
          </p:cNvPr>
          <p:cNvSpPr/>
          <p:nvPr/>
        </p:nvSpPr>
        <p:spPr>
          <a:xfrm>
            <a:off x="5249118" y="3778256"/>
            <a:ext cx="3674963" cy="232712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ea typeface="微软雅黑 Light" panose="020B0502040204020203" pitchFamily="34" charset="-122"/>
              </a:rPr>
              <a:t>问题复杂性：  </a:t>
            </a:r>
            <a:r>
              <a:rPr lang="en-US" altLang="zh-CN" sz="2400" b="1" dirty="0">
                <a:solidFill>
                  <a:schemeClr val="tx1"/>
                </a:solidFill>
                <a:ea typeface="微软雅黑 Light" panose="020B0502040204020203" pitchFamily="34" charset="-122"/>
              </a:rPr>
              <a:t>O(n)</a:t>
            </a: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ea typeface="微软雅黑 Light" panose="020B0502040204020203" pitchFamily="34" charset="-122"/>
              </a:rPr>
              <a:t>最优算法复杂性： </a:t>
            </a:r>
            <a:r>
              <a:rPr lang="en-US" altLang="zh-CN" sz="2400" b="1" dirty="0">
                <a:solidFill>
                  <a:schemeClr val="tx1"/>
                </a:solidFill>
                <a:ea typeface="微软雅黑 Light" panose="020B0502040204020203" pitchFamily="34" charset="-122"/>
              </a:rPr>
              <a:t>O(n)</a:t>
            </a: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ea typeface="微软雅黑 Light" panose="020B0502040204020203" pitchFamily="34" charset="-122"/>
              </a:rPr>
              <a:t>结论：上述递归算法不是最优算法</a:t>
            </a:r>
          </a:p>
        </p:txBody>
      </p:sp>
    </p:spTree>
    <p:extLst>
      <p:ext uri="{BB962C8B-B14F-4D97-AF65-F5344CB8AC3E}">
        <p14:creationId xmlns:p14="http://schemas.microsoft.com/office/powerpoint/2010/main" val="215760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C2BC0-06E9-4476-93F8-9444D087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例</a:t>
            </a:r>
            <a:r>
              <a:rPr lang="en-US" altLang="zh-CN" sz="2800" b="1" dirty="0">
                <a:solidFill>
                  <a:schemeClr val="accent2"/>
                </a:solidFill>
              </a:rPr>
              <a:t>3  </a:t>
            </a:r>
            <a:r>
              <a:rPr lang="en-US" altLang="en-US" sz="2800" b="1" dirty="0" err="1">
                <a:solidFill>
                  <a:schemeClr val="accent2"/>
                </a:solidFill>
              </a:rPr>
              <a:t>Ackerman函数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E2C61-37B8-4D67-B9B2-342AA184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r>
              <a:rPr lang="zh-CN" altLang="en-US" dirty="0"/>
              <a:t>描述</a:t>
            </a:r>
            <a:r>
              <a:rPr lang="en-US" altLang="zh-CN" dirty="0"/>
              <a:t>1</a:t>
            </a:r>
            <a:r>
              <a:rPr lang="zh-CN" altLang="en-US" dirty="0"/>
              <a:t>个增长特别</a:t>
            </a:r>
            <a:r>
              <a:rPr lang="en-US" altLang="zh-CN" dirty="0"/>
              <a:t>…</a:t>
            </a:r>
            <a:r>
              <a:rPr lang="zh-CN" altLang="en-US" dirty="0"/>
              <a:t>特别</a:t>
            </a:r>
            <a:r>
              <a:rPr lang="zh-CN" altLang="en-US" sz="2800" b="1" dirty="0">
                <a:solidFill>
                  <a:srgbClr val="FF0000"/>
                </a:solidFill>
              </a:rPr>
              <a:t>快</a:t>
            </a:r>
            <a:r>
              <a:rPr lang="zh-CN" altLang="en-US" dirty="0"/>
              <a:t>的函数</a:t>
            </a:r>
            <a:r>
              <a:rPr lang="en-US" altLang="zh-CN" dirty="0"/>
              <a:t>—</a:t>
            </a:r>
            <a:r>
              <a:rPr lang="zh-CN" altLang="en-US" dirty="0"/>
              <a:t>参数为</a:t>
            </a:r>
            <a:r>
              <a:rPr lang="en-US" altLang="zh-CN" dirty="0"/>
              <a:t>k</a:t>
            </a:r>
            <a:r>
              <a:rPr lang="zh-CN" altLang="en-US" dirty="0"/>
              <a:t>的</a:t>
            </a:r>
            <a:r>
              <a:rPr lang="en-US" altLang="zh-CN" dirty="0"/>
              <a:t>Ackerman</a:t>
            </a:r>
            <a:r>
              <a:rPr lang="zh-CN" altLang="en-US" dirty="0"/>
              <a:t>函数</a:t>
            </a:r>
            <a:r>
              <a:rPr lang="en-US" altLang="zh-CN" sz="2400" dirty="0"/>
              <a:t>n=A(k)</a:t>
            </a:r>
          </a:p>
          <a:p>
            <a:pPr lvl="1"/>
            <a:r>
              <a:rPr lang="zh-CN" altLang="en-US" dirty="0"/>
              <a:t>描述增长特别</a:t>
            </a:r>
            <a:r>
              <a:rPr lang="en-US" altLang="zh-CN" dirty="0"/>
              <a:t>…</a:t>
            </a:r>
            <a:r>
              <a:rPr lang="zh-CN" altLang="en-US" dirty="0"/>
              <a:t>特别</a:t>
            </a:r>
            <a:r>
              <a:rPr lang="zh-CN" altLang="en-US" sz="2800" b="1" dirty="0">
                <a:solidFill>
                  <a:srgbClr val="FF0000"/>
                </a:solidFill>
              </a:rPr>
              <a:t>慢</a:t>
            </a:r>
            <a:r>
              <a:rPr lang="zh-CN" altLang="en-US" dirty="0"/>
              <a:t>的函数</a:t>
            </a:r>
            <a:r>
              <a:rPr lang="en-US" altLang="zh-CN" dirty="0"/>
              <a:t>—</a:t>
            </a:r>
            <a:r>
              <a:rPr lang="zh-CN" altLang="en-US" sz="2400" dirty="0"/>
              <a:t>参数为</a:t>
            </a:r>
            <a:r>
              <a:rPr lang="en-US" altLang="zh-CN" sz="2400" dirty="0"/>
              <a:t>n</a:t>
            </a:r>
            <a:r>
              <a:rPr lang="zh-CN" altLang="en-US" sz="2400" dirty="0"/>
              <a:t>的逆</a:t>
            </a:r>
            <a:r>
              <a:rPr lang="en-US" altLang="zh-CN" sz="2400" dirty="0"/>
              <a:t>Ackerman</a:t>
            </a:r>
            <a:r>
              <a:rPr lang="zh-CN" altLang="en-US" sz="2400" dirty="0"/>
              <a:t>函数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α(n)=k</a:t>
            </a:r>
            <a:endParaRPr lang="en-US" altLang="zh-CN" dirty="0"/>
          </a:p>
          <a:p>
            <a:r>
              <a:rPr lang="zh-CN" altLang="en-US" dirty="0"/>
              <a:t>双递归函数</a:t>
            </a:r>
            <a:endParaRPr lang="en-US" altLang="zh-CN" dirty="0"/>
          </a:p>
          <a:p>
            <a:pPr lvl="1"/>
            <a:r>
              <a:rPr lang="zh-CN" altLang="en-US" dirty="0"/>
              <a:t>函数及它的一个变量是由函数自身定义</a:t>
            </a:r>
            <a:endParaRPr lang="en-US" altLang="zh-CN" dirty="0"/>
          </a:p>
          <a:p>
            <a:r>
              <a:rPr lang="en-US" altLang="zh-CN" dirty="0"/>
              <a:t>Ackerman</a:t>
            </a:r>
            <a:r>
              <a:rPr lang="zh-CN" altLang="en-US" dirty="0"/>
              <a:t>函数</a:t>
            </a:r>
            <a:r>
              <a:rPr lang="en-US" altLang="zh-CN" dirty="0"/>
              <a:t>A(n</a:t>
            </a:r>
            <a:r>
              <a:rPr lang="zh-CN" altLang="en-US" dirty="0"/>
              <a:t>，</a:t>
            </a:r>
            <a:r>
              <a:rPr lang="en-US" altLang="zh-CN" dirty="0"/>
              <a:t>m)</a:t>
            </a:r>
            <a:r>
              <a:rPr lang="zh-CN" altLang="en-US" dirty="0"/>
              <a:t>定义如下：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595D3-2D8E-4EFB-B494-C8577412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1DCB65-5BA9-4989-B7CF-0298B23A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763A1C-AFE9-4D0E-8F41-CF9B06BC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0C8AE017-3F0D-4FAA-83D2-AD2EB7FB5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797145"/>
              </p:ext>
            </p:extLst>
          </p:nvPr>
        </p:nvGraphicFramePr>
        <p:xfrm>
          <a:off x="2057400" y="4688445"/>
          <a:ext cx="5329807" cy="193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14600" imgH="914400" progId="Equation.3">
                  <p:embed/>
                </p:oleObj>
              </mc:Choice>
              <mc:Fallback>
                <p:oleObj name="公式" r:id="rId2" imgW="2514600" imgH="914400" progId="Equation.3">
                  <p:embed/>
                  <p:pic>
                    <p:nvPicPr>
                      <p:cNvPr id="16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688445"/>
                        <a:ext cx="5329807" cy="193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8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E6961-8656-42E9-A309-8DF28B2E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 err="1">
                <a:solidFill>
                  <a:schemeClr val="accent2"/>
                </a:solidFill>
              </a:rPr>
              <a:t>Ackerman函数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26AA2-1C5D-4201-B511-63B0AA999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与阶乘函数不同，</a:t>
            </a:r>
            <a:r>
              <a:rPr lang="en-US" altLang="zh-CN" dirty="0"/>
              <a:t>Ackerman</a:t>
            </a:r>
            <a:r>
              <a:rPr lang="zh-CN" altLang="en-US" dirty="0"/>
              <a:t>函数无法找到非递归函数形式</a:t>
            </a:r>
            <a:endParaRPr lang="en-US" altLang="zh-CN" dirty="0"/>
          </a:p>
          <a:p>
            <a:r>
              <a:rPr lang="en-US" altLang="zh-CN" dirty="0"/>
              <a:t>A(n</a:t>
            </a:r>
            <a:r>
              <a:rPr lang="zh-CN" altLang="en-US" dirty="0"/>
              <a:t>，</a:t>
            </a:r>
            <a:r>
              <a:rPr lang="en-US" altLang="zh-CN" dirty="0"/>
              <a:t>m)</a:t>
            </a:r>
            <a:r>
              <a:rPr lang="zh-CN" altLang="en-US" dirty="0"/>
              <a:t>的自变量</a:t>
            </a:r>
            <a:r>
              <a:rPr lang="en-US" altLang="zh-CN" dirty="0"/>
              <a:t>m</a:t>
            </a:r>
            <a:r>
              <a:rPr lang="zh-CN" altLang="en-US" dirty="0"/>
              <a:t>的每一个值都定义了一个单变量函数：</a:t>
            </a:r>
          </a:p>
          <a:p>
            <a:pPr lvl="1"/>
            <a:r>
              <a:rPr lang="en-US" altLang="zh-CN" dirty="0"/>
              <a:t>m=0</a:t>
            </a:r>
            <a:r>
              <a:rPr lang="zh-CN" altLang="en-US" dirty="0"/>
              <a:t>时，</a:t>
            </a:r>
            <a:r>
              <a:rPr lang="en-US" altLang="zh-CN" dirty="0">
                <a:solidFill>
                  <a:srgbClr val="FF0000"/>
                </a:solidFill>
              </a:rPr>
              <a:t>A(n, 0)= n+2     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线性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lvl="1"/>
            <a:r>
              <a:rPr lang="en-US" altLang="zh-CN" dirty="0"/>
              <a:t>m=1</a:t>
            </a:r>
            <a:r>
              <a:rPr lang="zh-CN" altLang="en-US" dirty="0"/>
              <a:t>时，</a:t>
            </a:r>
          </a:p>
          <a:p>
            <a:pPr eaLnBrk="1" hangingPunct="1">
              <a:buNone/>
              <a:defRPr/>
            </a:pPr>
            <a:r>
              <a:rPr lang="zh-CN" altLang="en-US" dirty="0"/>
              <a:t>        </a:t>
            </a:r>
            <a:r>
              <a:rPr lang="en-US" altLang="zh-CN" dirty="0"/>
              <a:t>A(n,1)=A(A(n-1,1),0) = A(n-1,1) + 2 = A(n-2,1) + 2 + 2 = …</a:t>
            </a:r>
            <a:r>
              <a:rPr lang="zh-CN" altLang="en-US" dirty="0"/>
              <a:t>，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/>
              <a:t>         </a:t>
            </a:r>
            <a:r>
              <a:rPr lang="en-US" altLang="zh-CN" dirty="0"/>
              <a:t>A(1,1)=2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, </a:t>
            </a:r>
            <a:r>
              <a:rPr lang="zh-CN" altLang="en-US" dirty="0"/>
              <a:t>故    </a:t>
            </a:r>
            <a:r>
              <a:rPr lang="en-US" altLang="zh-CN" dirty="0">
                <a:solidFill>
                  <a:srgbClr val="FF0000"/>
                </a:solidFill>
              </a:rPr>
              <a:t>A(n, 1)=2*n             </a:t>
            </a:r>
            <a:r>
              <a:rPr lang="en-US" altLang="zh-CN" dirty="0">
                <a:solidFill>
                  <a:srgbClr val="C00000"/>
                </a:solidFill>
              </a:rPr>
              <a:t>【 </a:t>
            </a:r>
            <a:r>
              <a:rPr lang="zh-CN" altLang="en-US" dirty="0">
                <a:solidFill>
                  <a:srgbClr val="C00000"/>
                </a:solidFill>
              </a:rPr>
              <a:t>线性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lvl="1"/>
            <a:r>
              <a:rPr lang="en-US" altLang="zh-CN" dirty="0"/>
              <a:t>m =2</a:t>
            </a:r>
            <a:r>
              <a:rPr lang="zh-CN" altLang="en-US" dirty="0"/>
              <a:t>时，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/>
              <a:t>         </a:t>
            </a:r>
            <a:r>
              <a:rPr lang="en-US" altLang="zh-CN" dirty="0"/>
              <a:t>A(n,2)= A( A(n-1,2),1) = 2*A(n-1,2)</a:t>
            </a:r>
            <a:r>
              <a:rPr lang="zh-CN" altLang="en-US" dirty="0"/>
              <a:t>，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/>
              <a:t>         </a:t>
            </a:r>
            <a:r>
              <a:rPr lang="en-US" altLang="zh-CN" dirty="0"/>
              <a:t>A(1,2)=A( A(0,2),1)= A(1,1) = 2</a:t>
            </a:r>
            <a:r>
              <a:rPr lang="zh-CN" altLang="en-US" dirty="0"/>
              <a:t>，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 </a:t>
            </a:r>
            <a:r>
              <a:rPr lang="zh-CN" altLang="en-US" dirty="0"/>
              <a:t>故    </a:t>
            </a:r>
            <a:r>
              <a:rPr lang="en-US" altLang="zh-CN" dirty="0">
                <a:solidFill>
                  <a:srgbClr val="FF0000"/>
                </a:solidFill>
              </a:rPr>
              <a:t>A(n,2)= 2</a:t>
            </a:r>
            <a:r>
              <a:rPr lang="en-US" altLang="zh-CN" baseline="30000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                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指数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35B8F-AB03-4004-BE35-A0EA0CE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5B49B-0B39-42DA-BCDD-A4218877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74F71-8C49-40B7-9FC9-F909A9BE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57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9BD14-6B27-472C-96C9-CB03A73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 err="1">
                <a:solidFill>
                  <a:schemeClr val="accent2"/>
                </a:solidFill>
              </a:rPr>
              <a:t>Ackerman函数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A1EEC-26AD-40FB-9904-C5F359A3C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z="2400" dirty="0">
              <a:cs typeface="楷体_GB2312"/>
            </a:endParaRPr>
          </a:p>
          <a:p>
            <a:pPr eaLnBrk="1" hangingPunct="1"/>
            <a:r>
              <a:rPr lang="zh-CN" altLang="en-US" sz="2400" dirty="0">
                <a:cs typeface="楷体_GB2312"/>
              </a:rPr>
              <a:t>类似的可以推出，</a:t>
            </a:r>
            <a:r>
              <a:rPr lang="en-US" altLang="zh-CN" sz="2400" dirty="0">
                <a:cs typeface="楷体_GB2312"/>
              </a:rPr>
              <a:t>m=3</a:t>
            </a:r>
            <a:r>
              <a:rPr lang="zh-CN" altLang="en-US" sz="2400" dirty="0">
                <a:cs typeface="楷体_GB2312"/>
              </a:rPr>
              <a:t>时，</a:t>
            </a:r>
            <a:r>
              <a:rPr lang="en-US" altLang="zh-CN" sz="2400" dirty="0">
                <a:cs typeface="楷体_GB2312"/>
              </a:rPr>
              <a:t>A(n,3) =                         ,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楷体_GB2312"/>
              </a:rPr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楷体_GB2312"/>
              </a:rPr>
              <a:t> , 2</a:t>
            </a:r>
            <a:r>
              <a:rPr lang="zh-CN" altLang="en-US" sz="2400" dirty="0">
                <a:cs typeface="楷体_GB2312"/>
              </a:rPr>
              <a:t>的层数为</a:t>
            </a:r>
            <a:r>
              <a:rPr lang="en-US" altLang="zh-CN" sz="2400" dirty="0">
                <a:cs typeface="楷体_GB2312"/>
              </a:rPr>
              <a:t>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楷体_GB2312"/>
              </a:rPr>
              <a:t>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cs typeface="楷体_GB2312"/>
              </a:rPr>
              <a:t>                                                                       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指数的指数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eaLnBrk="1" hangingPunct="1"/>
            <a:endParaRPr lang="en-US" altLang="zh-CN" sz="2400" dirty="0">
              <a:cs typeface="楷体_GB2312"/>
            </a:endParaRPr>
          </a:p>
          <a:p>
            <a:pPr eaLnBrk="1" hangingPunct="1"/>
            <a:r>
              <a:rPr lang="en-US" altLang="zh-CN" sz="2400" dirty="0">
                <a:cs typeface="楷体_GB2312"/>
              </a:rPr>
              <a:t>m=4</a:t>
            </a:r>
            <a:r>
              <a:rPr lang="zh-CN" altLang="en-US" sz="2400" dirty="0">
                <a:cs typeface="楷体_GB2312"/>
              </a:rPr>
              <a:t>时，</a:t>
            </a:r>
            <a:r>
              <a:rPr lang="en-US" altLang="zh-CN" sz="2400" dirty="0">
                <a:cs typeface="楷体_GB2312"/>
              </a:rPr>
              <a:t>A(n, 4)</a:t>
            </a:r>
            <a:r>
              <a:rPr lang="zh-CN" altLang="en-US" sz="2400" dirty="0">
                <a:cs typeface="楷体_GB2312"/>
              </a:rPr>
              <a:t>的增长速度非常快，没有合适的数学表达式来表示这一函数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F0651-C917-44E8-9DBE-081ED480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E7242-0A00-4376-A443-B3DFCC82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633612-04A0-41D1-A6AE-7A4E7395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C6F17D84-FD98-49BC-B88B-4DB030D94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906359"/>
              </p:ext>
            </p:extLst>
          </p:nvPr>
        </p:nvGraphicFramePr>
        <p:xfrm>
          <a:off x="5187026" y="676397"/>
          <a:ext cx="165735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30200" imgH="419100" progId="Equation.3">
                  <p:embed/>
                </p:oleObj>
              </mc:Choice>
              <mc:Fallback>
                <p:oleObj name="公式" r:id="rId2" imgW="330200" imgH="419100" progId="Equation.3">
                  <p:embed/>
                  <p:pic>
                    <p:nvPicPr>
                      <p:cNvPr id="19459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026" y="676397"/>
                        <a:ext cx="165735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50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07D1A-5224-4AD0-A87B-34CADF74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单变量</a:t>
            </a:r>
            <a:r>
              <a:rPr lang="en-US" altLang="en-US" sz="2800" b="1" dirty="0" err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Ackerman函数</a:t>
            </a:r>
            <a:r>
              <a:rPr lang="zh-CN" altLang="en-US" sz="2800" b="1" dirty="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及其</a:t>
            </a:r>
            <a:r>
              <a:rPr lang="zh-CN" altLang="en-US" dirty="0">
                <a:solidFill>
                  <a:schemeClr val="accent2"/>
                </a:solidFill>
                <a:ea typeface="楷体_GB2312"/>
              </a:rPr>
              <a:t>拟逆函数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A7B65-717C-4E56-BAC8-553EFAB3D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单变量的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Ackerman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函数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A(n):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                       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A(n)=A(n</a:t>
            </a:r>
            <a:r>
              <a:rPr lang="zh-CN" altLang="en-US" sz="2400" b="1" dirty="0">
                <a:solidFill>
                  <a:srgbClr val="000000"/>
                </a:solidFill>
                <a:cs typeface="楷体_GB2312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n)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定义其拟逆函数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α(</a:t>
            </a:r>
            <a:r>
              <a:rPr lang="en-US" altLang="zh-CN" sz="2400" i="1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为：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                       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α(</a:t>
            </a:r>
            <a:r>
              <a:rPr lang="en-US" altLang="zh-CN" sz="2400" b="1" i="1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)=min{</a:t>
            </a:r>
            <a:r>
              <a:rPr lang="en-US" altLang="zh-CN" sz="2400" b="1" i="1" dirty="0">
                <a:solidFill>
                  <a:srgbClr val="000000"/>
                </a:solidFill>
                <a:cs typeface="楷体_GB2312"/>
              </a:rPr>
              <a:t>k</a:t>
            </a:r>
            <a:r>
              <a:rPr lang="zh-CN" altLang="en-US" sz="2400" b="1" dirty="0">
                <a:solidFill>
                  <a:srgbClr val="000000"/>
                </a:solidFill>
                <a:cs typeface="楷体_GB2312"/>
              </a:rPr>
              <a:t>｜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A(</a:t>
            </a:r>
            <a:r>
              <a:rPr lang="en-US" altLang="zh-CN" sz="2400" b="1" i="1" dirty="0">
                <a:solidFill>
                  <a:srgbClr val="000000"/>
                </a:solidFill>
                <a:cs typeface="楷体_GB2312"/>
              </a:rPr>
              <a:t>k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)≥</a:t>
            </a:r>
            <a:r>
              <a:rPr lang="en-US" altLang="zh-CN" sz="2400" b="1" i="1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400" b="1" dirty="0">
                <a:solidFill>
                  <a:srgbClr val="000000"/>
                </a:solidFill>
                <a:cs typeface="楷体_GB2312"/>
              </a:rPr>
              <a:t>}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     , 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即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α(n)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是使</a:t>
            </a:r>
            <a:r>
              <a:rPr lang="en-US" altLang="zh-CN" sz="2400" dirty="0" err="1">
                <a:solidFill>
                  <a:srgbClr val="000000"/>
                </a:solidFill>
                <a:cs typeface="楷体_GB2312"/>
              </a:rPr>
              <a:t>n≤A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cs typeface="楷体_GB2312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成立的最小的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值</a:t>
            </a:r>
          </a:p>
          <a:p>
            <a:pPr eaLnBrk="1" hangingPunct="1"/>
            <a:endParaRPr lang="zh-CN" altLang="en-US" sz="2400" dirty="0">
              <a:solidFill>
                <a:srgbClr val="000000"/>
              </a:solidFill>
              <a:cs typeface="楷体_GB2312"/>
            </a:endParaRP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α(n)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常用于复杂度分析。对于代表问题规模的正整数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，有</a:t>
            </a:r>
            <a:r>
              <a:rPr lang="en-US" altLang="zh-CN" sz="2400" b="1" dirty="0">
                <a:solidFill>
                  <a:schemeClr val="accent2"/>
                </a:solidFill>
                <a:cs typeface="楷体_GB2312"/>
              </a:rPr>
              <a:t>α(n)≤4</a:t>
            </a:r>
            <a:r>
              <a:rPr lang="zh-CN" altLang="en-US" b="1" dirty="0">
                <a:solidFill>
                  <a:srgbClr val="000000"/>
                </a:solidFill>
                <a:cs typeface="楷体_GB231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cs typeface="楷体_GB2312"/>
              </a:rPr>
              <a:t>什么含义、用处？？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)</a:t>
            </a:r>
          </a:p>
          <a:p>
            <a:pPr lvl="1"/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理论上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α(n)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没有上界，随着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的增加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—n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足够大，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 α(n)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以难以想象的慢速度趋向正无穷大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070DD-55DF-4755-A5FD-B29C4D8B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EBBF1-97DF-4396-A56A-8A3F9600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F2DED4-C651-451E-B463-93199822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F96F7013-0D2D-4D3A-B015-15CAD4854A9A}"/>
              </a:ext>
            </a:extLst>
          </p:cNvPr>
          <p:cNvSpPr/>
          <p:nvPr/>
        </p:nvSpPr>
        <p:spPr>
          <a:xfrm>
            <a:off x="5051180" y="5202771"/>
            <a:ext cx="3680008" cy="142435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tx1"/>
                </a:solidFill>
              </a:rPr>
              <a:t>对于</a:t>
            </a:r>
            <a:r>
              <a:rPr lang="zh-CN" altLang="en-US" sz="1800" dirty="0">
                <a:solidFill>
                  <a:srgbClr val="FF0000"/>
                </a:solidFill>
              </a:rPr>
              <a:t>非常、非常大的</a:t>
            </a:r>
            <a:r>
              <a:rPr lang="zh-CN" altLang="en-US" sz="1800" dirty="0">
                <a:solidFill>
                  <a:schemeClr val="tx1"/>
                </a:solidFill>
              </a:rPr>
              <a:t>问题规模</a:t>
            </a:r>
            <a:r>
              <a:rPr lang="en-US" altLang="zh-CN" sz="1800" i="1" dirty="0">
                <a:solidFill>
                  <a:schemeClr val="tx1"/>
                </a:solidFill>
              </a:rPr>
              <a:t>n</a:t>
            </a:r>
            <a:r>
              <a:rPr lang="zh-CN" altLang="en-US" sz="1800" dirty="0">
                <a:solidFill>
                  <a:schemeClr val="tx1"/>
                </a:solidFill>
              </a:rPr>
              <a:t>，用参数</a:t>
            </a:r>
            <a:r>
              <a:rPr lang="en-US" altLang="zh-CN" sz="1800" i="1" dirty="0">
                <a:solidFill>
                  <a:srgbClr val="FF0000"/>
                </a:solidFill>
              </a:rPr>
              <a:t>k</a:t>
            </a:r>
            <a:r>
              <a:rPr lang="en-US" altLang="zh-CN" sz="1800" dirty="0">
                <a:solidFill>
                  <a:srgbClr val="FF0000"/>
                </a:solidFill>
              </a:rPr>
              <a:t>=</a:t>
            </a:r>
            <a:r>
              <a:rPr lang="el-GR" altLang="zh-CN" sz="1800" dirty="0">
                <a:solidFill>
                  <a:srgbClr val="FF0000"/>
                </a:solidFill>
              </a:rPr>
              <a:t>α</a:t>
            </a:r>
            <a:r>
              <a:rPr lang="en-US" altLang="zh-CN" sz="1800" dirty="0">
                <a:solidFill>
                  <a:srgbClr val="FF0000"/>
                </a:solidFill>
              </a:rPr>
              <a:t>(</a:t>
            </a:r>
            <a:r>
              <a:rPr lang="en-US" altLang="zh-CN" sz="1800" i="1" dirty="0">
                <a:solidFill>
                  <a:srgbClr val="FF0000"/>
                </a:solidFill>
              </a:rPr>
              <a:t>n</a:t>
            </a:r>
            <a:r>
              <a:rPr lang="en-US" altLang="zh-CN" sz="1800" dirty="0">
                <a:solidFill>
                  <a:srgbClr val="FF0000"/>
                </a:solidFill>
              </a:rPr>
              <a:t>)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Ackman</a:t>
            </a:r>
            <a:r>
              <a:rPr lang="zh-CN" altLang="en-US" sz="1800" dirty="0">
                <a:solidFill>
                  <a:schemeClr val="tx1"/>
                </a:solidFill>
              </a:rPr>
              <a:t>函数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，刻画和逼近</a:t>
            </a:r>
            <a:r>
              <a:rPr lang="en-US" altLang="zh-CN" sz="1800" i="1" dirty="0">
                <a:solidFill>
                  <a:schemeClr val="tx1"/>
                </a:solidFill>
              </a:rPr>
              <a:t>n</a:t>
            </a:r>
            <a:r>
              <a:rPr lang="zh-CN" altLang="en-US" sz="1800" dirty="0">
                <a:solidFill>
                  <a:schemeClr val="tx1"/>
                </a:solidFill>
              </a:rPr>
              <a:t>；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即：问题规模</a:t>
            </a:r>
            <a:r>
              <a:rPr lang="en-US" altLang="zh-CN" sz="1800" dirty="0">
                <a:solidFill>
                  <a:schemeClr val="tx1"/>
                </a:solidFill>
              </a:rPr>
              <a:t>n</a:t>
            </a:r>
            <a:r>
              <a:rPr lang="zh-CN" altLang="en-US" sz="1800" dirty="0">
                <a:solidFill>
                  <a:schemeClr val="tx1"/>
                </a:solidFill>
              </a:rPr>
              <a:t>不超过</a:t>
            </a:r>
            <a:r>
              <a:rPr lang="en-US" altLang="zh-CN" sz="1800" dirty="0">
                <a:solidFill>
                  <a:schemeClr val="tx1"/>
                </a:solidFill>
              </a:rPr>
              <a:t>A(k)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8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2D07CA-CD3F-4ACF-B0DC-42D3D2BA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常见的复杂性函数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2284F-0E2E-49E6-8641-98F94BA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7FC2C8-D90A-418C-947D-80DF26D5E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62F3EB-AF02-4451-A8C3-8C7D2F3B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22CDDF0-F3EE-4E03-B715-2D8A3F5B7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564840"/>
              </p:ext>
            </p:extLst>
          </p:nvPr>
        </p:nvGraphicFramePr>
        <p:xfrm>
          <a:off x="7444820" y="325225"/>
          <a:ext cx="1655763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800100" progId="Word.Document.8">
                  <p:embed/>
                </p:oleObj>
              </mc:Choice>
              <mc:Fallback>
                <p:oleObj name="Document" showAsIcon="1" r:id="rId2" imgW="914400" imgH="800100" progId="Word.Document.8">
                  <p:embed/>
                  <p:pic>
                    <p:nvPicPr>
                      <p:cNvPr id="2150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4820" y="325225"/>
                        <a:ext cx="1655763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E9208D49-625C-4C36-BB64-74713EEA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8" y="1519238"/>
            <a:ext cx="9123362" cy="5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任意多边形 1">
            <a:extLst>
              <a:ext uri="{FF2B5EF4-FFF2-40B4-BE49-F238E27FC236}">
                <a16:creationId xmlns:a16="http://schemas.microsoft.com/office/drawing/2014/main" id="{48B440EF-15CB-4642-8DFC-0D35E3642DD7}"/>
              </a:ext>
            </a:extLst>
          </p:cNvPr>
          <p:cNvSpPr>
            <a:spLocks/>
          </p:cNvSpPr>
          <p:nvPr/>
        </p:nvSpPr>
        <p:spPr bwMode="auto">
          <a:xfrm>
            <a:off x="108260" y="3503613"/>
            <a:ext cx="9036050" cy="944562"/>
          </a:xfrm>
          <a:custGeom>
            <a:avLst/>
            <a:gdLst>
              <a:gd name="T0" fmla="*/ 25962 w 9882790"/>
              <a:gd name="T1" fmla="*/ 10554 h 1016000"/>
              <a:gd name="T2" fmla="*/ 32581 w 9882790"/>
              <a:gd name="T3" fmla="*/ 6156 h 1016000"/>
              <a:gd name="T4" fmla="*/ 38647 w 9882790"/>
              <a:gd name="T5" fmla="*/ 3519 h 1016000"/>
              <a:gd name="T6" fmla="*/ 74498 w 9882790"/>
              <a:gd name="T7" fmla="*/ 1759 h 1016000"/>
              <a:gd name="T8" fmla="*/ 116414 w 9882790"/>
              <a:gd name="T9" fmla="*/ 0 h 1016000"/>
              <a:gd name="T10" fmla="*/ 161641 w 9882790"/>
              <a:gd name="T11" fmla="*/ 2638 h 1016000"/>
              <a:gd name="T12" fmla="*/ 277464 w 9882790"/>
              <a:gd name="T13" fmla="*/ 6156 h 1016000"/>
              <a:gd name="T14" fmla="*/ 389978 w 9882790"/>
              <a:gd name="T15" fmla="*/ 4396 h 1016000"/>
              <a:gd name="T16" fmla="*/ 479879 w 9882790"/>
              <a:gd name="T17" fmla="*/ 4396 h 1016000"/>
              <a:gd name="T18" fmla="*/ 550474 w 9882790"/>
              <a:gd name="T19" fmla="*/ 7037 h 1016000"/>
              <a:gd name="T20" fmla="*/ 589635 w 9882790"/>
              <a:gd name="T21" fmla="*/ 11434 h 1016000"/>
              <a:gd name="T22" fmla="*/ 596804 w 9882790"/>
              <a:gd name="T23" fmla="*/ 14073 h 1016000"/>
              <a:gd name="T24" fmla="*/ 611145 w 9882790"/>
              <a:gd name="T25" fmla="*/ 17590 h 1016000"/>
              <a:gd name="T26" fmla="*/ 630449 w 9882790"/>
              <a:gd name="T27" fmla="*/ 20227 h 1016000"/>
              <a:gd name="T28" fmla="*/ 669056 w 9882790"/>
              <a:gd name="T29" fmla="*/ 20227 h 1016000"/>
              <a:gd name="T30" fmla="*/ 718145 w 9882790"/>
              <a:gd name="T31" fmla="*/ 17590 h 1016000"/>
              <a:gd name="T32" fmla="*/ 756199 w 9882790"/>
              <a:gd name="T33" fmla="*/ 19350 h 1016000"/>
              <a:gd name="T34" fmla="*/ 767230 w 9882790"/>
              <a:gd name="T35" fmla="*/ 25505 h 1016000"/>
              <a:gd name="T36" fmla="*/ 773850 w 9882790"/>
              <a:gd name="T37" fmla="*/ 30783 h 1016000"/>
              <a:gd name="T38" fmla="*/ 778811 w 9882790"/>
              <a:gd name="T39" fmla="*/ 35179 h 1016000"/>
              <a:gd name="T40" fmla="*/ 782673 w 9882790"/>
              <a:gd name="T41" fmla="*/ 40457 h 1016000"/>
              <a:gd name="T42" fmla="*/ 787086 w 9882790"/>
              <a:gd name="T43" fmla="*/ 46614 h 1016000"/>
              <a:gd name="T44" fmla="*/ 793152 w 9882790"/>
              <a:gd name="T45" fmla="*/ 55408 h 1016000"/>
              <a:gd name="T46" fmla="*/ 798668 w 9882790"/>
              <a:gd name="T47" fmla="*/ 65083 h 1016000"/>
              <a:gd name="T48" fmla="*/ 803082 w 9882790"/>
              <a:gd name="T49" fmla="*/ 71239 h 1016000"/>
              <a:gd name="T50" fmla="*/ 804183 w 9882790"/>
              <a:gd name="T51" fmla="*/ 84430 h 1016000"/>
              <a:gd name="T52" fmla="*/ 803632 w 9882790"/>
              <a:gd name="T53" fmla="*/ 104660 h 1016000"/>
              <a:gd name="T54" fmla="*/ 801426 w 9882790"/>
              <a:gd name="T55" fmla="*/ 110816 h 1016000"/>
              <a:gd name="T56" fmla="*/ 791497 w 9882790"/>
              <a:gd name="T57" fmla="*/ 124008 h 1016000"/>
              <a:gd name="T58" fmla="*/ 786534 w 9882790"/>
              <a:gd name="T59" fmla="*/ 126648 h 1016000"/>
              <a:gd name="T60" fmla="*/ 768332 w 9882790"/>
              <a:gd name="T61" fmla="*/ 131044 h 1016000"/>
              <a:gd name="T62" fmla="*/ 721451 w 9882790"/>
              <a:gd name="T63" fmla="*/ 130165 h 1016000"/>
              <a:gd name="T64" fmla="*/ 702700 w 9882790"/>
              <a:gd name="T65" fmla="*/ 128405 h 1016000"/>
              <a:gd name="T66" fmla="*/ 671814 w 9882790"/>
              <a:gd name="T67" fmla="*/ 125767 h 1016000"/>
              <a:gd name="T68" fmla="*/ 647546 w 9882790"/>
              <a:gd name="T69" fmla="*/ 124008 h 1016000"/>
              <a:gd name="T70" fmla="*/ 585222 w 9882790"/>
              <a:gd name="T71" fmla="*/ 122250 h 1016000"/>
              <a:gd name="T72" fmla="*/ 493667 w 9882790"/>
              <a:gd name="T73" fmla="*/ 119612 h 1016000"/>
              <a:gd name="T74" fmla="*/ 452854 w 9882790"/>
              <a:gd name="T75" fmla="*/ 121370 h 1016000"/>
              <a:gd name="T76" fmla="*/ 421415 w 9882790"/>
              <a:gd name="T77" fmla="*/ 119612 h 1016000"/>
              <a:gd name="T78" fmla="*/ 391081 w 9882790"/>
              <a:gd name="T79" fmla="*/ 117853 h 1016000"/>
              <a:gd name="T80" fmla="*/ 357989 w 9882790"/>
              <a:gd name="T81" fmla="*/ 116094 h 1016000"/>
              <a:gd name="T82" fmla="*/ 291804 w 9882790"/>
              <a:gd name="T83" fmla="*/ 115212 h 1016000"/>
              <a:gd name="T84" fmla="*/ 205211 w 9882790"/>
              <a:gd name="T85" fmla="*/ 114335 h 1016000"/>
              <a:gd name="T86" fmla="*/ 199697 w 9882790"/>
              <a:gd name="T87" fmla="*/ 112575 h 1016000"/>
              <a:gd name="T88" fmla="*/ 159985 w 9882790"/>
              <a:gd name="T89" fmla="*/ 109937 h 1016000"/>
              <a:gd name="T90" fmla="*/ 124136 w 9882790"/>
              <a:gd name="T91" fmla="*/ 111695 h 1016000"/>
              <a:gd name="T92" fmla="*/ 59607 w 9882790"/>
              <a:gd name="T93" fmla="*/ 114335 h 1016000"/>
              <a:gd name="T94" fmla="*/ 33684 w 9882790"/>
              <a:gd name="T95" fmla="*/ 109937 h 1016000"/>
              <a:gd name="T96" fmla="*/ 25962 w 9882790"/>
              <a:gd name="T97" fmla="*/ 105539 h 1016000"/>
              <a:gd name="T98" fmla="*/ 18792 w 9882790"/>
              <a:gd name="T99" fmla="*/ 99383 h 1016000"/>
              <a:gd name="T100" fmla="*/ 12173 w 9882790"/>
              <a:gd name="T101" fmla="*/ 96745 h 1016000"/>
              <a:gd name="T102" fmla="*/ 9417 w 9882790"/>
              <a:gd name="T103" fmla="*/ 91467 h 1016000"/>
              <a:gd name="T104" fmla="*/ 6659 w 9882790"/>
              <a:gd name="T105" fmla="*/ 87069 h 1016000"/>
              <a:gd name="T106" fmla="*/ 1694 w 9882790"/>
              <a:gd name="T107" fmla="*/ 73877 h 1016000"/>
              <a:gd name="T108" fmla="*/ 40 w 9882790"/>
              <a:gd name="T109" fmla="*/ 66842 h 1016000"/>
              <a:gd name="T110" fmla="*/ 1144 w 9882790"/>
              <a:gd name="T111" fmla="*/ 36060 h 1016000"/>
              <a:gd name="T112" fmla="*/ 7209 w 9882790"/>
              <a:gd name="T113" fmla="*/ 25505 h 1016000"/>
              <a:gd name="T114" fmla="*/ 11071 w 9882790"/>
              <a:gd name="T115" fmla="*/ 18470 h 1016000"/>
              <a:gd name="T116" fmla="*/ 17137 w 9882790"/>
              <a:gd name="T117" fmla="*/ 13192 h 10160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9882790" h="1016000">
                <a:moveTo>
                  <a:pt x="257876" y="108374"/>
                </a:moveTo>
                <a:cubicBezTo>
                  <a:pt x="275938" y="104987"/>
                  <a:pt x="296684" y="93938"/>
                  <a:pt x="318836" y="81280"/>
                </a:cubicBezTo>
                <a:cubicBezTo>
                  <a:pt x="325904" y="77241"/>
                  <a:pt x="331717" y="71040"/>
                  <a:pt x="339156" y="67734"/>
                </a:cubicBezTo>
                <a:cubicBezTo>
                  <a:pt x="339171" y="67727"/>
                  <a:pt x="389948" y="50803"/>
                  <a:pt x="400116" y="47414"/>
                </a:cubicBezTo>
                <a:lnTo>
                  <a:pt x="420436" y="40640"/>
                </a:lnTo>
                <a:cubicBezTo>
                  <a:pt x="438099" y="34752"/>
                  <a:pt x="474623" y="27094"/>
                  <a:pt x="474623" y="27094"/>
                </a:cubicBezTo>
                <a:cubicBezTo>
                  <a:pt x="504868" y="6930"/>
                  <a:pt x="498539" y="6774"/>
                  <a:pt x="549130" y="6774"/>
                </a:cubicBezTo>
                <a:cubicBezTo>
                  <a:pt x="671071" y="6774"/>
                  <a:pt x="792970" y="11289"/>
                  <a:pt x="914890" y="13547"/>
                </a:cubicBezTo>
                <a:lnTo>
                  <a:pt x="1294196" y="6774"/>
                </a:lnTo>
                <a:cubicBezTo>
                  <a:pt x="1339392" y="5585"/>
                  <a:pt x="1384451" y="0"/>
                  <a:pt x="1429663" y="0"/>
                </a:cubicBezTo>
                <a:cubicBezTo>
                  <a:pt x="1571921" y="0"/>
                  <a:pt x="1714143" y="4516"/>
                  <a:pt x="1856383" y="6774"/>
                </a:cubicBezTo>
                <a:cubicBezTo>
                  <a:pt x="1899281" y="11289"/>
                  <a:pt x="1942019" y="17737"/>
                  <a:pt x="1985076" y="20320"/>
                </a:cubicBezTo>
                <a:cubicBezTo>
                  <a:pt x="2031676" y="23116"/>
                  <a:pt x="2419687" y="33165"/>
                  <a:pt x="2445663" y="33867"/>
                </a:cubicBezTo>
                <a:cubicBezTo>
                  <a:pt x="2817980" y="60460"/>
                  <a:pt x="2607109" y="47414"/>
                  <a:pt x="3407476" y="47414"/>
                </a:cubicBezTo>
                <a:lnTo>
                  <a:pt x="4626676" y="40640"/>
                </a:lnTo>
                <a:lnTo>
                  <a:pt x="4789236" y="33867"/>
                </a:lnTo>
                <a:cubicBezTo>
                  <a:pt x="4832147" y="31871"/>
                  <a:pt x="4874973" y="27094"/>
                  <a:pt x="4917930" y="27094"/>
                </a:cubicBezTo>
                <a:lnTo>
                  <a:pt x="5893290" y="33867"/>
                </a:lnTo>
                <a:lnTo>
                  <a:pt x="6333556" y="47414"/>
                </a:lnTo>
                <a:lnTo>
                  <a:pt x="6760276" y="54187"/>
                </a:lnTo>
                <a:cubicBezTo>
                  <a:pt x="6883258" y="57186"/>
                  <a:pt x="6861211" y="59308"/>
                  <a:pt x="6956703" y="67734"/>
                </a:cubicBezTo>
                <a:cubicBezTo>
                  <a:pt x="7129326" y="82965"/>
                  <a:pt x="7087803" y="79532"/>
                  <a:pt x="7241183" y="88054"/>
                </a:cubicBezTo>
                <a:cubicBezTo>
                  <a:pt x="7307294" y="104581"/>
                  <a:pt x="7224707" y="84392"/>
                  <a:pt x="7302143" y="101600"/>
                </a:cubicBezTo>
                <a:cubicBezTo>
                  <a:pt x="7311230" y="103619"/>
                  <a:pt x="7320065" y="106779"/>
                  <a:pt x="7329236" y="108374"/>
                </a:cubicBezTo>
                <a:cubicBezTo>
                  <a:pt x="7372023" y="115815"/>
                  <a:pt x="7415006" y="122090"/>
                  <a:pt x="7457930" y="128694"/>
                </a:cubicBezTo>
                <a:cubicBezTo>
                  <a:pt x="7473709" y="131122"/>
                  <a:pt x="7489398" y="134670"/>
                  <a:pt x="7505343" y="135467"/>
                </a:cubicBezTo>
                <a:lnTo>
                  <a:pt x="7640810" y="142240"/>
                </a:lnTo>
                <a:cubicBezTo>
                  <a:pt x="7695197" y="155838"/>
                  <a:pt x="7650326" y="146094"/>
                  <a:pt x="7742410" y="155787"/>
                </a:cubicBezTo>
                <a:cubicBezTo>
                  <a:pt x="7760513" y="157692"/>
                  <a:pt x="7778534" y="160302"/>
                  <a:pt x="7796596" y="162560"/>
                </a:cubicBezTo>
                <a:lnTo>
                  <a:pt x="8216543" y="155787"/>
                </a:lnTo>
                <a:cubicBezTo>
                  <a:pt x="8245970" y="155002"/>
                  <a:pt x="8275175" y="150006"/>
                  <a:pt x="8304596" y="149014"/>
                </a:cubicBezTo>
                <a:lnTo>
                  <a:pt x="8819370" y="135467"/>
                </a:lnTo>
                <a:lnTo>
                  <a:pt x="9252863" y="142240"/>
                </a:lnTo>
                <a:cubicBezTo>
                  <a:pt x="9264371" y="142574"/>
                  <a:pt x="9275374" y="147121"/>
                  <a:pt x="9286730" y="149014"/>
                </a:cubicBezTo>
                <a:cubicBezTo>
                  <a:pt x="9359547" y="161151"/>
                  <a:pt x="9309215" y="149555"/>
                  <a:pt x="9361236" y="162560"/>
                </a:cubicBezTo>
                <a:cubicBezTo>
                  <a:pt x="9403815" y="190947"/>
                  <a:pt x="9356308" y="160488"/>
                  <a:pt x="9422196" y="196427"/>
                </a:cubicBezTo>
                <a:cubicBezTo>
                  <a:pt x="9471771" y="223468"/>
                  <a:pt x="9437828" y="212189"/>
                  <a:pt x="9483156" y="223520"/>
                </a:cubicBezTo>
                <a:cubicBezTo>
                  <a:pt x="9489929" y="228036"/>
                  <a:pt x="9496195" y="233426"/>
                  <a:pt x="9503476" y="237067"/>
                </a:cubicBezTo>
                <a:cubicBezTo>
                  <a:pt x="9509862" y="240260"/>
                  <a:pt x="9517555" y="240373"/>
                  <a:pt x="9523796" y="243840"/>
                </a:cubicBezTo>
                <a:cubicBezTo>
                  <a:pt x="9538028" y="251747"/>
                  <a:pt x="9550889" y="261903"/>
                  <a:pt x="9564436" y="270934"/>
                </a:cubicBezTo>
                <a:lnTo>
                  <a:pt x="9584756" y="284480"/>
                </a:lnTo>
                <a:cubicBezTo>
                  <a:pt x="9595383" y="291565"/>
                  <a:pt x="9601768" y="303733"/>
                  <a:pt x="9611850" y="311574"/>
                </a:cubicBezTo>
                <a:cubicBezTo>
                  <a:pt x="9622242" y="319656"/>
                  <a:pt x="9634427" y="325121"/>
                  <a:pt x="9645716" y="331894"/>
                </a:cubicBezTo>
                <a:cubicBezTo>
                  <a:pt x="9652489" y="340925"/>
                  <a:pt x="9658054" y="351005"/>
                  <a:pt x="9666036" y="358987"/>
                </a:cubicBezTo>
                <a:cubicBezTo>
                  <a:pt x="9674019" y="366969"/>
                  <a:pt x="9684777" y="371713"/>
                  <a:pt x="9693130" y="379307"/>
                </a:cubicBezTo>
                <a:cubicBezTo>
                  <a:pt x="9709668" y="394342"/>
                  <a:pt x="9724739" y="410916"/>
                  <a:pt x="9740543" y="426720"/>
                </a:cubicBezTo>
                <a:cubicBezTo>
                  <a:pt x="9747316" y="433493"/>
                  <a:pt x="9755116" y="439377"/>
                  <a:pt x="9760863" y="447040"/>
                </a:cubicBezTo>
                <a:cubicBezTo>
                  <a:pt x="9774537" y="465273"/>
                  <a:pt x="9789389" y="487736"/>
                  <a:pt x="9808276" y="501227"/>
                </a:cubicBezTo>
                <a:cubicBezTo>
                  <a:pt x="9814086" y="505377"/>
                  <a:pt x="9821823" y="505742"/>
                  <a:pt x="9828596" y="508000"/>
                </a:cubicBezTo>
                <a:cubicBezTo>
                  <a:pt x="9843575" y="522979"/>
                  <a:pt x="9853033" y="529781"/>
                  <a:pt x="9862463" y="548640"/>
                </a:cubicBezTo>
                <a:cubicBezTo>
                  <a:pt x="9865656" y="555026"/>
                  <a:pt x="9866978" y="562187"/>
                  <a:pt x="9869236" y="568960"/>
                </a:cubicBezTo>
                <a:cubicBezTo>
                  <a:pt x="9871494" y="596053"/>
                  <a:pt x="9873164" y="623202"/>
                  <a:pt x="9876010" y="650240"/>
                </a:cubicBezTo>
                <a:cubicBezTo>
                  <a:pt x="9877681" y="666117"/>
                  <a:pt x="9882783" y="681689"/>
                  <a:pt x="9882783" y="697654"/>
                </a:cubicBezTo>
                <a:cubicBezTo>
                  <a:pt x="9882783" y="800374"/>
                  <a:pt x="9883544" y="755949"/>
                  <a:pt x="9869236" y="806027"/>
                </a:cubicBezTo>
                <a:cubicBezTo>
                  <a:pt x="9866679" y="814978"/>
                  <a:pt x="9867082" y="825038"/>
                  <a:pt x="9862463" y="833120"/>
                </a:cubicBezTo>
                <a:cubicBezTo>
                  <a:pt x="9857711" y="841437"/>
                  <a:pt x="9848916" y="846667"/>
                  <a:pt x="9842143" y="853440"/>
                </a:cubicBezTo>
                <a:cubicBezTo>
                  <a:pt x="9829465" y="891475"/>
                  <a:pt x="9843035" y="864625"/>
                  <a:pt x="9794730" y="900854"/>
                </a:cubicBezTo>
                <a:cubicBezTo>
                  <a:pt x="9791860" y="903006"/>
                  <a:pt x="9738479" y="944608"/>
                  <a:pt x="9720223" y="955040"/>
                </a:cubicBezTo>
                <a:cubicBezTo>
                  <a:pt x="9711456" y="960050"/>
                  <a:pt x="9702709" y="965394"/>
                  <a:pt x="9693130" y="968587"/>
                </a:cubicBezTo>
                <a:cubicBezTo>
                  <a:pt x="9682208" y="972228"/>
                  <a:pt x="9670370" y="972331"/>
                  <a:pt x="9659263" y="975360"/>
                </a:cubicBezTo>
                <a:cubicBezTo>
                  <a:pt x="9635363" y="981878"/>
                  <a:pt x="9615806" y="991945"/>
                  <a:pt x="9591530" y="995680"/>
                </a:cubicBezTo>
                <a:cubicBezTo>
                  <a:pt x="9545116" y="1002821"/>
                  <a:pt x="9479599" y="1005854"/>
                  <a:pt x="9435743" y="1009227"/>
                </a:cubicBezTo>
                <a:lnTo>
                  <a:pt x="9354463" y="1016000"/>
                </a:lnTo>
                <a:lnTo>
                  <a:pt x="8860010" y="1002454"/>
                </a:lnTo>
                <a:lnTo>
                  <a:pt x="8690676" y="995680"/>
                </a:lnTo>
                <a:cubicBezTo>
                  <a:pt x="8670266" y="994479"/>
                  <a:pt x="8650113" y="990314"/>
                  <a:pt x="8629716" y="988907"/>
                </a:cubicBezTo>
                <a:cubicBezTo>
                  <a:pt x="8584611" y="985796"/>
                  <a:pt x="8539405" y="984392"/>
                  <a:pt x="8494250" y="982134"/>
                </a:cubicBezTo>
                <a:cubicBezTo>
                  <a:pt x="8318862" y="964594"/>
                  <a:pt x="8576567" y="988971"/>
                  <a:pt x="8250410" y="968587"/>
                </a:cubicBezTo>
                <a:cubicBezTo>
                  <a:pt x="8236703" y="967730"/>
                  <a:pt x="8223489" y="962438"/>
                  <a:pt x="8209770" y="961814"/>
                </a:cubicBezTo>
                <a:cubicBezTo>
                  <a:pt x="8124033" y="957917"/>
                  <a:pt x="8038191" y="956774"/>
                  <a:pt x="7952383" y="955040"/>
                </a:cubicBezTo>
                <a:lnTo>
                  <a:pt x="7539210" y="948267"/>
                </a:lnTo>
                <a:lnTo>
                  <a:pt x="7186996" y="941494"/>
                </a:lnTo>
                <a:cubicBezTo>
                  <a:pt x="6665404" y="919761"/>
                  <a:pt x="6861657" y="931998"/>
                  <a:pt x="6597716" y="914400"/>
                </a:cubicBezTo>
                <a:lnTo>
                  <a:pt x="6062623" y="921174"/>
                </a:lnTo>
                <a:cubicBezTo>
                  <a:pt x="6053317" y="921398"/>
                  <a:pt x="6044836" y="927696"/>
                  <a:pt x="6035530" y="927947"/>
                </a:cubicBezTo>
                <a:cubicBezTo>
                  <a:pt x="5877527" y="932217"/>
                  <a:pt x="5719441" y="932462"/>
                  <a:pt x="5561396" y="934720"/>
                </a:cubicBezTo>
                <a:lnTo>
                  <a:pt x="5215956" y="927947"/>
                </a:lnTo>
                <a:cubicBezTo>
                  <a:pt x="5202231" y="927465"/>
                  <a:pt x="5188981" y="922541"/>
                  <a:pt x="5175316" y="921174"/>
                </a:cubicBezTo>
                <a:cubicBezTo>
                  <a:pt x="5143784" y="918021"/>
                  <a:pt x="5112158" y="915552"/>
                  <a:pt x="5080490" y="914400"/>
                </a:cubicBezTo>
                <a:cubicBezTo>
                  <a:pt x="4987955" y="911035"/>
                  <a:pt x="4895347" y="910063"/>
                  <a:pt x="4802783" y="907627"/>
                </a:cubicBezTo>
                <a:lnTo>
                  <a:pt x="4565716" y="900854"/>
                </a:lnTo>
                <a:lnTo>
                  <a:pt x="4396383" y="894080"/>
                </a:lnTo>
                <a:lnTo>
                  <a:pt x="4050943" y="887307"/>
                </a:lnTo>
                <a:cubicBezTo>
                  <a:pt x="3823017" y="868314"/>
                  <a:pt x="4083849" y="887307"/>
                  <a:pt x="3583583" y="887307"/>
                </a:cubicBezTo>
                <a:cubicBezTo>
                  <a:pt x="3477443" y="887307"/>
                  <a:pt x="3371352" y="882792"/>
                  <a:pt x="3265236" y="880534"/>
                </a:cubicBezTo>
                <a:cubicBezTo>
                  <a:pt x="2978281" y="909228"/>
                  <a:pt x="3165989" y="892954"/>
                  <a:pt x="2520170" y="880534"/>
                </a:cubicBezTo>
                <a:cubicBezTo>
                  <a:pt x="2510862" y="880355"/>
                  <a:pt x="2502205" y="875586"/>
                  <a:pt x="2493076" y="873760"/>
                </a:cubicBezTo>
                <a:cubicBezTo>
                  <a:pt x="2479609" y="871067"/>
                  <a:pt x="2466154" y="867640"/>
                  <a:pt x="2452436" y="866987"/>
                </a:cubicBezTo>
                <a:cubicBezTo>
                  <a:pt x="2371217" y="863120"/>
                  <a:pt x="2289856" y="863116"/>
                  <a:pt x="2208596" y="860214"/>
                </a:cubicBezTo>
                <a:cubicBezTo>
                  <a:pt x="2128551" y="857355"/>
                  <a:pt x="2044945" y="851679"/>
                  <a:pt x="1964756" y="846667"/>
                </a:cubicBezTo>
                <a:lnTo>
                  <a:pt x="1565130" y="853440"/>
                </a:lnTo>
                <a:cubicBezTo>
                  <a:pt x="1551403" y="853862"/>
                  <a:pt x="1537897" y="857235"/>
                  <a:pt x="1524490" y="860214"/>
                </a:cubicBezTo>
                <a:cubicBezTo>
                  <a:pt x="1509147" y="863624"/>
                  <a:pt x="1493092" y="873479"/>
                  <a:pt x="1477076" y="873760"/>
                </a:cubicBezTo>
                <a:lnTo>
                  <a:pt x="732010" y="880534"/>
                </a:lnTo>
                <a:cubicBezTo>
                  <a:pt x="650730" y="878276"/>
                  <a:pt x="569275" y="879553"/>
                  <a:pt x="488170" y="873760"/>
                </a:cubicBezTo>
                <a:cubicBezTo>
                  <a:pt x="466022" y="872178"/>
                  <a:pt x="435221" y="852056"/>
                  <a:pt x="413663" y="846667"/>
                </a:cubicBezTo>
                <a:cubicBezTo>
                  <a:pt x="398175" y="842795"/>
                  <a:pt x="382054" y="842152"/>
                  <a:pt x="366250" y="839894"/>
                </a:cubicBezTo>
                <a:cubicBezTo>
                  <a:pt x="320627" y="794271"/>
                  <a:pt x="373416" y="840091"/>
                  <a:pt x="318836" y="812800"/>
                </a:cubicBezTo>
                <a:cubicBezTo>
                  <a:pt x="308739" y="807751"/>
                  <a:pt x="301423" y="798288"/>
                  <a:pt x="291743" y="792480"/>
                </a:cubicBezTo>
                <a:cubicBezTo>
                  <a:pt x="272710" y="781060"/>
                  <a:pt x="252276" y="771249"/>
                  <a:pt x="230783" y="765387"/>
                </a:cubicBezTo>
                <a:cubicBezTo>
                  <a:pt x="212821" y="760488"/>
                  <a:pt x="194658" y="756356"/>
                  <a:pt x="176596" y="751840"/>
                </a:cubicBezTo>
                <a:lnTo>
                  <a:pt x="149503" y="745067"/>
                </a:lnTo>
                <a:cubicBezTo>
                  <a:pt x="140472" y="738294"/>
                  <a:pt x="129637" y="733419"/>
                  <a:pt x="122410" y="724747"/>
                </a:cubicBezTo>
                <a:cubicBezTo>
                  <a:pt x="117839" y="719262"/>
                  <a:pt x="118829" y="710813"/>
                  <a:pt x="115636" y="704427"/>
                </a:cubicBezTo>
                <a:cubicBezTo>
                  <a:pt x="111995" y="697146"/>
                  <a:pt x="107846" y="689863"/>
                  <a:pt x="102090" y="684107"/>
                </a:cubicBezTo>
                <a:cubicBezTo>
                  <a:pt x="96334" y="678351"/>
                  <a:pt x="88024" y="675772"/>
                  <a:pt x="81770" y="670560"/>
                </a:cubicBezTo>
                <a:cubicBezTo>
                  <a:pt x="62213" y="654262"/>
                  <a:pt x="61223" y="649900"/>
                  <a:pt x="47903" y="629920"/>
                </a:cubicBezTo>
                <a:cubicBezTo>
                  <a:pt x="31782" y="581557"/>
                  <a:pt x="42277" y="601161"/>
                  <a:pt x="20810" y="568960"/>
                </a:cubicBezTo>
                <a:cubicBezTo>
                  <a:pt x="18552" y="557671"/>
                  <a:pt x="18078" y="545873"/>
                  <a:pt x="14036" y="535094"/>
                </a:cubicBezTo>
                <a:cubicBezTo>
                  <a:pt x="11178" y="527472"/>
                  <a:pt x="729" y="522911"/>
                  <a:pt x="490" y="514774"/>
                </a:cubicBezTo>
                <a:cubicBezTo>
                  <a:pt x="-1569" y="444777"/>
                  <a:pt x="3268" y="374714"/>
                  <a:pt x="7263" y="304800"/>
                </a:cubicBezTo>
                <a:cubicBezTo>
                  <a:pt x="7794" y="295506"/>
                  <a:pt x="10369" y="286263"/>
                  <a:pt x="14036" y="277707"/>
                </a:cubicBezTo>
                <a:cubicBezTo>
                  <a:pt x="17243" y="270225"/>
                  <a:pt x="22795" y="263971"/>
                  <a:pt x="27583" y="257387"/>
                </a:cubicBezTo>
                <a:cubicBezTo>
                  <a:pt x="70710" y="198087"/>
                  <a:pt x="47372" y="210150"/>
                  <a:pt x="88543" y="196427"/>
                </a:cubicBezTo>
                <a:cubicBezTo>
                  <a:pt x="124671" y="142236"/>
                  <a:pt x="77251" y="207720"/>
                  <a:pt x="122410" y="162560"/>
                </a:cubicBezTo>
                <a:cubicBezTo>
                  <a:pt x="128166" y="156804"/>
                  <a:pt x="129287" y="146908"/>
                  <a:pt x="135956" y="142240"/>
                </a:cubicBezTo>
                <a:cubicBezTo>
                  <a:pt x="152500" y="130659"/>
                  <a:pt x="173341" y="126349"/>
                  <a:pt x="190143" y="115147"/>
                </a:cubicBezTo>
                <a:cubicBezTo>
                  <a:pt x="196916" y="110631"/>
                  <a:pt x="203182" y="105241"/>
                  <a:pt x="210463" y="101600"/>
                </a:cubicBezTo>
                <a:cubicBezTo>
                  <a:pt x="216849" y="98407"/>
                  <a:pt x="239814" y="111761"/>
                  <a:pt x="257876" y="108374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66FEC3D2-017A-41DF-9AA1-E0B8948D36A2}"/>
              </a:ext>
            </a:extLst>
          </p:cNvPr>
          <p:cNvSpPr/>
          <p:nvPr/>
        </p:nvSpPr>
        <p:spPr bwMode="auto">
          <a:xfrm>
            <a:off x="4447635" y="3934956"/>
            <a:ext cx="2251839" cy="283231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使用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并查集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的每操作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均摊时间</a:t>
            </a:r>
          </a:p>
        </p:txBody>
      </p:sp>
    </p:spTree>
    <p:extLst>
      <p:ext uri="{BB962C8B-B14F-4D97-AF65-F5344CB8AC3E}">
        <p14:creationId xmlns:p14="http://schemas.microsoft.com/office/powerpoint/2010/main" val="14559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36B3D-2B83-40C0-8AA6-266CABCD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基于递归的问题求解示例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0066FF"/>
                </a:solidFill>
                <a:latin typeface="黑体" pitchFamily="49" charset="-122"/>
                <a:ea typeface="黑体" pitchFamily="49" charset="-122"/>
              </a:rPr>
              <a:t>排列问题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254C1-D900-45D5-91B0-5A0DF383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目标：设计一个递归算法生成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个元素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{r</a:t>
            </a:r>
            <a:r>
              <a:rPr lang="en-US" altLang="zh-CN" sz="2400" baseline="-25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,r</a:t>
            </a:r>
            <a:r>
              <a:rPr lang="en-US" altLang="zh-CN" sz="2400" baseline="-25000" dirty="0">
                <a:solidFill>
                  <a:srgbClr val="000000"/>
                </a:solidFill>
                <a:cs typeface="楷体_GB231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,…,</a:t>
            </a:r>
            <a:r>
              <a:rPr lang="en-US" altLang="zh-CN" sz="2400" dirty="0" err="1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sz="2400" baseline="-25000" dirty="0" err="1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}, e.g. {1,2,3}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，的全排列</a:t>
            </a:r>
            <a:endParaRPr lang="en-US" altLang="zh-CN" sz="2400" dirty="0">
              <a:solidFill>
                <a:srgbClr val="000000"/>
              </a:solidFill>
              <a:cs typeface="楷体_GB231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设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R={r</a:t>
            </a:r>
            <a:r>
              <a:rPr lang="en-US" altLang="zh-CN" sz="2400" baseline="-25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,r</a:t>
            </a:r>
            <a:r>
              <a:rPr lang="en-US" altLang="zh-CN" sz="2400" baseline="-25000" dirty="0">
                <a:solidFill>
                  <a:srgbClr val="000000"/>
                </a:solidFill>
                <a:cs typeface="楷体_GB231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,…,</a:t>
            </a:r>
            <a:r>
              <a:rPr lang="en-US" altLang="zh-CN" sz="2400" dirty="0" err="1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sz="2400" baseline="-25000" dirty="0" err="1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}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是要进行排列的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个元素，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集合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X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中的元素的全排列记为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perm(X)</a:t>
            </a:r>
            <a:endParaRPr lang="en-US" altLang="zh-CN" sz="2400" dirty="0">
              <a:solidFill>
                <a:srgbClr val="000000"/>
              </a:solidFill>
              <a:cs typeface="楷体_GB2312"/>
            </a:endParaRPr>
          </a:p>
          <a:p>
            <a:pPr lvl="1"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i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=R-{</a:t>
            </a:r>
            <a:r>
              <a:rPr lang="en-US" altLang="zh-CN" dirty="0" err="1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baseline="-25000" dirty="0" err="1">
                <a:solidFill>
                  <a:srgbClr val="000000"/>
                </a:solidFill>
                <a:cs typeface="楷体_GB2312"/>
              </a:rPr>
              <a:t>i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},e.g.R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2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={1,3}</a:t>
            </a:r>
          </a:p>
          <a:p>
            <a:pPr lvl="1"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cs typeface="楷体_GB231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baseline="-25000" dirty="0" err="1">
                <a:solidFill>
                  <a:srgbClr val="000000"/>
                </a:solidFill>
                <a:cs typeface="楷体_GB2312"/>
              </a:rPr>
              <a:t>i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)perm(X)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表示在全排列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perm(X)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的每一个排列前加上前缀</a:t>
            </a:r>
            <a:r>
              <a:rPr lang="en-US" altLang="zh-CN" dirty="0" err="1">
                <a:solidFill>
                  <a:srgbClr val="000000"/>
                </a:solidFill>
                <a:cs typeface="楷体_GB2312"/>
              </a:rPr>
              <a:t>r</a:t>
            </a:r>
            <a:r>
              <a:rPr lang="en-US" altLang="zh-CN" baseline="-25000" dirty="0" err="1">
                <a:solidFill>
                  <a:srgbClr val="000000"/>
                </a:solidFill>
                <a:cs typeface="楷体_GB2312"/>
              </a:rPr>
              <a:t>i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得到的排列，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e.g.(2)perm({1,3})={213,231}</a:t>
            </a:r>
            <a:endParaRPr lang="en-US" altLang="zh-CN" sz="2400" dirty="0">
              <a:solidFill>
                <a:srgbClr val="000000"/>
              </a:solidFill>
              <a:cs typeface="楷体_GB231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 R</a:t>
            </a:r>
            <a:r>
              <a:rPr lang="zh-CN" altLang="en-US" sz="2400" dirty="0">
                <a:solidFill>
                  <a:srgbClr val="000000"/>
                </a:solidFill>
                <a:cs typeface="楷体_GB2312"/>
              </a:rPr>
              <a:t>的全排列归纳定义为</a:t>
            </a:r>
            <a:endParaRPr lang="en-US" altLang="zh-CN" sz="2400" dirty="0">
              <a:solidFill>
                <a:srgbClr val="000000"/>
              </a:solidFill>
              <a:cs typeface="楷体_GB2312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当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n=1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时，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perm(R)=(r)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，其中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是集合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R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中唯一的元素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spcBef>
                <a:spcPct val="20000"/>
              </a:spcBef>
            </a:pP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当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n&gt;1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时，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perm(R)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由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(r</a:t>
            </a:r>
            <a:r>
              <a:rPr lang="en-US" altLang="zh-CN" sz="2400" baseline="-25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)perm(R</a:t>
            </a:r>
            <a:r>
              <a:rPr lang="en-US" altLang="zh-CN" sz="2400" baseline="-25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(r</a:t>
            </a:r>
            <a:r>
              <a:rPr lang="en-US" altLang="zh-CN" sz="2400" baseline="-25000" dirty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)perm(R</a:t>
            </a:r>
            <a:r>
              <a:rPr lang="en-US" altLang="zh-CN" sz="2400" baseline="-25000" dirty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…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</a:rPr>
              <a:t>r</a:t>
            </a:r>
            <a:r>
              <a:rPr lang="en-US" altLang="zh-CN" sz="2400" baseline="-25000" dirty="0" err="1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)perm(R</a:t>
            </a:r>
            <a:r>
              <a:rPr lang="en-US" altLang="zh-CN" sz="2400" baseline="-25000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</a:t>
            </a:r>
          </a:p>
          <a:p>
            <a:pPr marL="0" indent="0"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     构成</a:t>
            </a:r>
            <a:endParaRPr lang="zh-CN" altLang="en-US" sz="2400" dirty="0">
              <a:solidFill>
                <a:schemeClr val="accent2"/>
              </a:solidFill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2A7EF7-465D-4612-AC1B-3AA2C392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F27B68-FAA5-4DD5-9ECA-D6D75CAF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B4901-ACF9-4B31-9552-2FB19E02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74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F68E0-B1BB-479C-A6DD-F2B37CB4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DD683-342E-4A7C-8AF8-E663355C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E.g.   </a:t>
            </a:r>
            <a:r>
              <a:rPr lang="en-US" altLang="zh-CN" sz="2400" dirty="0">
                <a:solidFill>
                  <a:srgbClr val="000000"/>
                </a:solidFill>
              </a:rPr>
              <a:t>perm({1,2,3}):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1 perm({2,3}) — 123, 132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2 perm({1,3}) — 213, 231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3 perm({1,2}) — 312, 321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</a:t>
            </a:r>
          </a:p>
          <a:p>
            <a:r>
              <a:rPr lang="zh-CN" altLang="en-US" dirty="0"/>
              <a:t>复杂度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非线性！！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6D86A-CCD9-45A0-9C69-FFEA47B7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2E212-4885-498E-8C2B-88C00544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1A6F5D-88FA-4A19-ACEE-A4C49728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675FEF4B-2E60-42ED-899D-036A13C76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04854"/>
              </p:ext>
            </p:extLst>
          </p:nvPr>
        </p:nvGraphicFramePr>
        <p:xfrm>
          <a:off x="1939602" y="3218401"/>
          <a:ext cx="49403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17700" imgH="457200" progId="Equation.DSMT4">
                  <p:embed/>
                </p:oleObj>
              </mc:Choice>
              <mc:Fallback>
                <p:oleObj name="Equation" r:id="rId2" imgW="1917700" imgH="457200" progId="Equation.DSMT4">
                  <p:embed/>
                  <p:pic>
                    <p:nvPicPr>
                      <p:cNvPr id="23555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602" y="3218401"/>
                        <a:ext cx="494030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21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5A570-F3A7-47D6-822C-06305E43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4" y="758710"/>
            <a:ext cx="4244566" cy="427928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</a:rPr>
              <a:t>2.0 </a:t>
            </a:r>
            <a:r>
              <a:rPr lang="zh-CN" altLang="en-US" dirty="0">
                <a:latin typeface="Times New Roman" pitchFamily="18" charset="0"/>
              </a:rPr>
              <a:t>分治策略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2.1 </a:t>
            </a:r>
            <a:r>
              <a:rPr lang="zh-CN" altLang="en-US" dirty="0">
                <a:latin typeface="Times New Roman" pitchFamily="18" charset="0"/>
              </a:rPr>
              <a:t>递归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递归函数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基于递归的问题求解示例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递归法优缺点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2.2 </a:t>
            </a:r>
            <a:r>
              <a:rPr lang="zh-CN" altLang="en-US" dirty="0">
                <a:latin typeface="Times New Roman" pitchFamily="18" charset="0"/>
              </a:rPr>
              <a:t>分治设计方法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适用问题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设计原理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求解步骤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复杂度</a:t>
            </a:r>
            <a:endParaRPr lang="en-US" altLang="zh-CN" b="1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2733F1-404A-44F2-AFA0-546D020D5E00}"/>
              </a:ext>
            </a:extLst>
          </p:cNvPr>
          <p:cNvSpPr txBox="1">
            <a:spLocks/>
          </p:cNvSpPr>
          <p:nvPr/>
        </p:nvSpPr>
        <p:spPr>
          <a:xfrm>
            <a:off x="4514850" y="758706"/>
            <a:ext cx="4431926" cy="582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2.3-2.11 </a:t>
            </a:r>
            <a:r>
              <a:rPr lang="zh-CN" altLang="en-US" dirty="0"/>
              <a:t>面向特定问题的分治算法</a:t>
            </a:r>
            <a:endParaRPr lang="en-US" altLang="zh-CN" dirty="0"/>
          </a:p>
          <a:p>
            <a:pPr lvl="1"/>
            <a:r>
              <a:rPr lang="zh-CN" altLang="en-US" dirty="0"/>
              <a:t>二分搜索技术</a:t>
            </a:r>
            <a:endParaRPr lang="en-US" altLang="zh-CN" dirty="0"/>
          </a:p>
          <a:p>
            <a:pPr lvl="1"/>
            <a:r>
              <a:rPr lang="zh-CN" altLang="en-US" sz="2400" dirty="0"/>
              <a:t>大整数乘法</a:t>
            </a:r>
            <a:endParaRPr lang="en-US" altLang="zh-CN" sz="2400" dirty="0"/>
          </a:p>
          <a:p>
            <a:pPr lvl="1"/>
            <a:r>
              <a:rPr lang="en-US" altLang="zh-CN" sz="2400" dirty="0"/>
              <a:t>Strassen</a:t>
            </a:r>
            <a:r>
              <a:rPr lang="zh-CN" altLang="en-US" sz="2400" dirty="0"/>
              <a:t>矩阵乘法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合并排序和快速排序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线性时间选择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平面</a:t>
            </a:r>
            <a:r>
              <a:rPr lang="zh-CN" altLang="en-US" sz="2400" dirty="0">
                <a:solidFill>
                  <a:srgbClr val="FF0000"/>
                </a:solidFill>
              </a:rPr>
              <a:t>最接近点对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棋盘覆盖，</a:t>
            </a:r>
            <a:r>
              <a:rPr lang="zh-CN" altLang="en-US" sz="2400" dirty="0"/>
              <a:t>循环赛日程表</a:t>
            </a:r>
            <a:r>
              <a:rPr lang="en-US" altLang="zh-CN" sz="2400" dirty="0"/>
              <a:t>】</a:t>
            </a:r>
            <a:endParaRPr lang="zh-CN" altLang="en-US" sz="2400" dirty="0"/>
          </a:p>
          <a:p>
            <a:r>
              <a:rPr lang="zh-CN" altLang="en-US" dirty="0"/>
              <a:t>附录</a:t>
            </a:r>
            <a:endParaRPr lang="en-US" altLang="zh-CN" dirty="0"/>
          </a:p>
          <a:p>
            <a:pPr lvl="1"/>
            <a:r>
              <a:rPr lang="zh-CN" altLang="en-US" b="1" dirty="0"/>
              <a:t>特征方程求解递归方程</a:t>
            </a:r>
            <a:endParaRPr lang="en-US" altLang="zh-CN" b="1" dirty="0"/>
          </a:p>
          <a:p>
            <a:pPr lvl="1"/>
            <a:r>
              <a:rPr lang="zh-CN" altLang="en-US" dirty="0"/>
              <a:t>减治法</a:t>
            </a:r>
            <a:endParaRPr lang="en-US" altLang="zh-CN" dirty="0"/>
          </a:p>
          <a:p>
            <a:pPr lvl="1"/>
            <a:r>
              <a:rPr lang="zh-CN" altLang="en-US" dirty="0"/>
              <a:t>算法功能、性能考虑</a:t>
            </a:r>
            <a:endParaRPr lang="en-US" altLang="zh-CN" dirty="0"/>
          </a:p>
          <a:p>
            <a:pPr lvl="1"/>
            <a:r>
              <a:rPr lang="zh-CN" altLang="en-US" sz="2400" dirty="0"/>
              <a:t>并行算法与高性能计算</a:t>
            </a:r>
            <a:r>
              <a:rPr lang="en-US" altLang="zh-CN" sz="2400" dirty="0"/>
              <a:t>(HPC</a:t>
            </a:r>
            <a:r>
              <a:rPr lang="zh-CN" altLang="en-US" sz="2400" dirty="0"/>
              <a:t>）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1184A-231A-4245-93FA-E25DF4C0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66FF"/>
                </a:solidFill>
              </a:rPr>
              <a:t>整数划分问题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4962D-446D-43F3-8C03-9DA49A227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Bef>
                <a:spcPct val="20000"/>
              </a:spcBef>
            </a:pP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问题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将正整数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表示成一系列</a:t>
            </a:r>
            <a:r>
              <a:rPr lang="zh-CN" altLang="en-US" b="1" dirty="0">
                <a:solidFill>
                  <a:srgbClr val="FF0000"/>
                </a:solidFill>
                <a:cs typeface="楷体_GB2312"/>
              </a:rPr>
              <a:t>正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整数之和：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n=</a:t>
            </a:r>
            <a:r>
              <a:rPr lang="en-US" altLang="zh-CN" dirty="0">
                <a:solidFill>
                  <a:srgbClr val="FF0000"/>
                </a:solidFill>
                <a:cs typeface="楷体_GB2312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cs typeface="楷体_GB2312"/>
              </a:rPr>
              <a:t>1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+n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2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+…+</a:t>
            </a:r>
            <a:r>
              <a:rPr lang="en-US" altLang="zh-CN" dirty="0" err="1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baseline="-25000" dirty="0" err="1">
                <a:solidFill>
                  <a:srgbClr val="000000"/>
                </a:solidFill>
                <a:cs typeface="楷体_GB2312"/>
              </a:rPr>
              <a:t>k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，其中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≥n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2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≥…≥n</a:t>
            </a:r>
            <a:r>
              <a:rPr lang="en-US" altLang="zh-CN" baseline="-25000" dirty="0">
                <a:solidFill>
                  <a:srgbClr val="000000"/>
                </a:solidFill>
                <a:cs typeface="楷体_GB2312"/>
              </a:rPr>
              <a:t>k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≥1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，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k≥1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，</a:t>
            </a:r>
            <a:endParaRPr lang="en-US" altLang="zh-CN" dirty="0">
              <a:solidFill>
                <a:srgbClr val="000000"/>
              </a:solidFill>
              <a:cs typeface="楷体_GB2312"/>
            </a:endParaRPr>
          </a:p>
          <a:p>
            <a:pPr lvl="1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cs typeface="楷体_GB2312"/>
              </a:rPr>
              <a:t>正整数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的这种表示称为正整数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的划分</a:t>
            </a:r>
            <a:endParaRPr lang="en-US" altLang="zh-CN" dirty="0">
              <a:solidFill>
                <a:srgbClr val="000000"/>
              </a:solidFill>
              <a:cs typeface="楷体_GB2312"/>
            </a:endParaRPr>
          </a:p>
          <a:p>
            <a:pPr marL="268287" lvl="1" indent="0">
              <a:spcBef>
                <a:spcPct val="200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cs typeface="楷体_GB2312"/>
              </a:rPr>
              <a:t>，求正整数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楷体_GB2312"/>
              </a:rPr>
              <a:t>的不同划分个数</a:t>
            </a:r>
            <a:endParaRPr lang="en-US" altLang="zh-CN" dirty="0">
              <a:solidFill>
                <a:srgbClr val="000000"/>
              </a:solidFill>
              <a:cs typeface="楷体_GB2312"/>
            </a:endParaRPr>
          </a:p>
          <a:p>
            <a:pPr eaLnBrk="1" hangingPunct="1"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cs typeface="楷体_GB2312"/>
            </a:endParaRPr>
          </a:p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例如，正整数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有如下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11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种不同的划分：</a:t>
            </a:r>
            <a:endParaRPr lang="en-US" altLang="zh-CN" sz="2400" dirty="0">
              <a:solidFill>
                <a:srgbClr val="000000"/>
              </a:solidFill>
              <a:ea typeface="楷体_GB2312"/>
              <a:cs typeface="楷体_GB2312"/>
            </a:endParaRP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000000"/>
                </a:solidFill>
                <a:ea typeface="楷体_GB2312"/>
                <a:cs typeface="楷体_GB2312"/>
              </a:rPr>
              <a:t>       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；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000000"/>
                </a:solidFill>
                <a:ea typeface="楷体_GB2312"/>
                <a:cs typeface="楷体_GB2312"/>
              </a:rPr>
              <a:t>      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5+1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；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000000"/>
                </a:solidFill>
                <a:ea typeface="楷体_GB2312"/>
                <a:cs typeface="楷体_GB2312"/>
              </a:rPr>
              <a:t>       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4+2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ea typeface="楷体_GB2312"/>
                <a:cs typeface="楷体_GB2312"/>
              </a:rPr>
              <a:t>4+1+1</a:t>
            </a:r>
            <a:r>
              <a:rPr lang="zh-CN" altLang="en-US" sz="2400" dirty="0">
                <a:solidFill>
                  <a:srgbClr val="000000"/>
                </a:solidFill>
                <a:ea typeface="楷体_GB2312"/>
                <a:cs typeface="楷体_GB2312"/>
              </a:rPr>
              <a:t>；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000000"/>
                </a:solidFill>
                <a:ea typeface="楷体_GB2312"/>
                <a:cs typeface="楷体_GB2312"/>
              </a:rPr>
              <a:t>       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3+3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3+2+1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3+1+1+1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；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ea typeface="楷体_GB2312"/>
                <a:cs typeface="楷体_GB2312"/>
              </a:rPr>
              <a:t>        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2+2+2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2+2+1+1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2+1+1+1+1</a:t>
            </a:r>
            <a:r>
              <a:rPr lang="zh-CN" altLang="en-US" sz="2400" dirty="0">
                <a:solidFill>
                  <a:srgbClr val="FF0000"/>
                </a:solidFill>
                <a:ea typeface="楷体_GB2312"/>
                <a:cs typeface="楷体_GB2312"/>
              </a:rPr>
              <a:t>；</a:t>
            </a:r>
          </a:p>
          <a:p>
            <a:pPr marL="0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ea typeface="楷体_GB2312"/>
                <a:cs typeface="楷体_GB2312"/>
              </a:rPr>
              <a:t>        </a:t>
            </a:r>
            <a:r>
              <a:rPr lang="en-US" altLang="zh-CN" sz="2400" dirty="0">
                <a:solidFill>
                  <a:srgbClr val="FF0000"/>
                </a:solidFill>
                <a:ea typeface="楷体_GB2312"/>
                <a:cs typeface="楷体_GB2312"/>
              </a:rPr>
              <a:t>1+1+1+1+1+1</a:t>
            </a:r>
            <a:endParaRPr lang="zh-CN" altLang="en-US" sz="2400" b="1" dirty="0">
              <a:solidFill>
                <a:srgbClr val="000000"/>
              </a:solidFill>
              <a:ea typeface="楷体_GB2312"/>
              <a:cs typeface="楷体_GB2312"/>
            </a:endParaRPr>
          </a:p>
          <a:p>
            <a:pPr eaLnBrk="1" hangingPunct="1">
              <a:spcBef>
                <a:spcPct val="20000"/>
              </a:spcBef>
            </a:pPr>
            <a:endParaRPr lang="zh-CN" altLang="en-US" sz="2400" dirty="0">
              <a:solidFill>
                <a:srgbClr val="000000"/>
              </a:solidFill>
              <a:cs typeface="楷体_GB231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C6A5E-E8DF-4BA7-9765-DF07BA3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1FEEAD-B4EF-440A-A4B0-F8E60B52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75116-8212-4FA2-9623-2B9D1517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1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27F89-4B10-4FB2-AA22-B31A7577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整数划分问题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13C8F-42B7-45F0-9797-624F4D4B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在本例中，如果设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p(n)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为正整数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的划分的数目，则难以找到明显的递归关系</a:t>
            </a: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因此增加一个自变量：将最大加数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不大于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的划分个数记作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q(n, m)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e.g. q(6, 3)</a:t>
            </a:r>
          </a:p>
          <a:p>
            <a:pPr>
              <a:spcBef>
                <a:spcPct val="20000"/>
              </a:spcBef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1059E-9197-427D-AF65-0A23C9F8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55D2B-88B8-4D2F-9DB2-DA2C66CD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41431-9B7C-4520-99D5-E65C6B66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A04CCF8F-D1B4-459A-AF13-692EBB4949C8}"/>
              </a:ext>
            </a:extLst>
          </p:cNvPr>
          <p:cNvSpPr/>
          <p:nvPr/>
        </p:nvSpPr>
        <p:spPr>
          <a:xfrm>
            <a:off x="3362311" y="3555508"/>
            <a:ext cx="3595670" cy="153134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</a:rPr>
              <a:t>3+3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3+2+1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3+1+1+1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</a:p>
          <a:p>
            <a:pPr eaLnBrk="1" hangingPunct="1"/>
            <a:r>
              <a:rPr lang="en-US" altLang="zh-CN" sz="2400" dirty="0">
                <a:solidFill>
                  <a:schemeClr val="tx1"/>
                </a:solidFill>
              </a:rPr>
              <a:t>2+2+2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2+2+1+1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2+1+1+1+1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</a:p>
          <a:p>
            <a:pPr eaLnBrk="1" hangingPunct="1"/>
            <a:r>
              <a:rPr lang="en-US" altLang="zh-CN" sz="2400" dirty="0">
                <a:solidFill>
                  <a:schemeClr val="tx1"/>
                </a:solidFill>
              </a:rPr>
              <a:t>1+1+1+1+1+1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0E1FDE-64B4-4007-B7C6-51BBD6BC20A0}"/>
              </a:ext>
            </a:extLst>
          </p:cNvPr>
          <p:cNvCxnSpPr>
            <a:cxnSpLocks/>
          </p:cNvCxnSpPr>
          <p:nvPr/>
        </p:nvCxnSpPr>
        <p:spPr>
          <a:xfrm>
            <a:off x="2712128" y="2596718"/>
            <a:ext cx="714653" cy="95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8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310A9-573C-4A2E-A1DC-6114E66D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排列问题</a:t>
            </a:r>
            <a:r>
              <a:rPr lang="en-US" altLang="zh-CN" dirty="0"/>
              <a:t>q(n, m)</a:t>
            </a:r>
            <a:r>
              <a:rPr lang="zh-CN" altLang="en-US" dirty="0"/>
              <a:t>的递归表示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C7499-6712-4D03-901A-46A45F854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(1) q(n, 1)=1, n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1;   e.g. 6=1+1+1+1+1+1</a:t>
            </a:r>
            <a:endParaRPr lang="en-US" altLang="zh-CN" sz="2400" dirty="0">
              <a:solidFill>
                <a:srgbClr val="000000"/>
              </a:solidFill>
              <a:cs typeface="楷体_GB2312"/>
            </a:endParaRPr>
          </a:p>
          <a:p>
            <a:pPr marL="0" indent="0" eaLnBrk="1" hangingPunct="1">
              <a:buNone/>
            </a:pP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当最大加数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000" baseline="-25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不大于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时，任何正整数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只有一种划分形式， 即 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n=1+1+…+1</a:t>
            </a:r>
          </a:p>
          <a:p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(2) q(n, m)=q(</a:t>
            </a:r>
            <a:r>
              <a:rPr lang="en-US" altLang="zh-CN" sz="2400" dirty="0" err="1">
                <a:solidFill>
                  <a:srgbClr val="000000"/>
                </a:solidFill>
                <a:cs typeface="楷体_GB2312"/>
              </a:rPr>
              <a:t>n,n</a:t>
            </a:r>
            <a:r>
              <a:rPr lang="en-US" altLang="zh-CN" sz="2400" dirty="0">
                <a:solidFill>
                  <a:srgbClr val="000000"/>
                </a:solidFill>
                <a:cs typeface="楷体_GB2312"/>
              </a:rPr>
              <a:t>), </a:t>
            </a:r>
            <a:r>
              <a:rPr lang="en-US" altLang="zh-CN" sz="2400" dirty="0" err="1">
                <a:solidFill>
                  <a:srgbClr val="000000"/>
                </a:solidFill>
                <a:cs typeface="楷体_GB2312"/>
              </a:rPr>
              <a:t>m</a:t>
            </a:r>
            <a:r>
              <a:rPr lang="en-US" altLang="zh-CN" sz="2400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</a:t>
            </a:r>
            <a:r>
              <a:rPr lang="en-US" altLang="zh-CN" dirty="0" err="1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;  e.g. </a:t>
            </a:r>
            <a:r>
              <a:rPr lang="en-US" altLang="zh-CN" dirty="0">
                <a:solidFill>
                  <a:srgbClr val="000000"/>
                </a:solidFill>
              </a:rPr>
              <a:t>q(6, 7)=q(6, 6)</a:t>
            </a:r>
            <a:r>
              <a:rPr lang="en-US" altLang="zh-CN" dirty="0">
                <a:solidFill>
                  <a:srgbClr val="000000"/>
                </a:solidFill>
                <a:cs typeface="楷体_GB2312"/>
              </a:rPr>
              <a:t> </a:t>
            </a:r>
          </a:p>
          <a:p>
            <a:pPr marL="0" indent="0" eaLnBrk="1" hangingPunct="1">
              <a:buNone/>
            </a:pPr>
            <a:r>
              <a:rPr lang="en-US" altLang="zh-CN" dirty="0">
                <a:solidFill>
                  <a:srgbClr val="000000"/>
                </a:solidFill>
                <a:cs typeface="楷体_GB2312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最大加数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n</a:t>
            </a:r>
            <a:r>
              <a:rPr lang="en-US" altLang="zh-CN" sz="2000" baseline="-25000" dirty="0">
                <a:solidFill>
                  <a:srgbClr val="000000"/>
                </a:solidFill>
                <a:cs typeface="楷体_GB2312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=m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实际上不能大于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n, </a:t>
            </a:r>
            <a:r>
              <a:rPr lang="zh-CN" altLang="en-US" sz="2000" dirty="0">
                <a:solidFill>
                  <a:srgbClr val="000000"/>
                </a:solidFill>
                <a:cs typeface="楷体_GB2312"/>
              </a:rPr>
              <a:t>因此，</a:t>
            </a:r>
            <a:r>
              <a:rPr lang="en-US" altLang="zh-CN" sz="2000" dirty="0">
                <a:solidFill>
                  <a:srgbClr val="000000"/>
                </a:solidFill>
                <a:cs typeface="楷体_GB2312"/>
              </a:rPr>
              <a:t>q(1,m)=1</a:t>
            </a:r>
            <a:endParaRPr lang="zh-CN" altLang="en-US" sz="2000" dirty="0">
              <a:solidFill>
                <a:srgbClr val="000000"/>
              </a:solidFill>
              <a:cs typeface="楷体_GB2312"/>
            </a:endParaRP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(3) !!!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p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(n)=q(n,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)=1 + q(n,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n-1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           </a:t>
            </a:r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//</a:t>
            </a:r>
            <a:r>
              <a:rPr lang="zh-CN" altLang="en-US" sz="2000" dirty="0">
                <a:solidFill>
                  <a:srgbClr val="000000"/>
                </a:solidFill>
                <a:cs typeface="Times New Roman" pitchFamily="18" charset="0"/>
              </a:rPr>
              <a:t>问题规模中第</a:t>
            </a:r>
            <a:r>
              <a:rPr lang="en-US" altLang="zh-CN" sz="2000" dirty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cs typeface="Times New Roman" pitchFamily="18" charset="0"/>
              </a:rPr>
              <a:t>变量减小</a:t>
            </a:r>
            <a:endParaRPr lang="en-US" altLang="zh-CN" sz="2000" dirty="0">
              <a:solidFill>
                <a:srgbClr val="000000"/>
              </a:solidFill>
              <a:cs typeface="Times New Roman" pitchFamily="18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正整数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的划分由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=n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的划分和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≤n-1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的划分组成</a:t>
            </a:r>
            <a:endParaRPr lang="zh-CN" altLang="en-US" dirty="0"/>
          </a:p>
          <a:p>
            <a:pPr lvl="2"/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e.g. q(6, 6) = 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1 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+ q(6, 5)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FB7AD-98CC-4F45-884B-E87CC1E2C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91256-1E58-4101-94EB-BCBB7926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EC9D4-D2C0-405B-ACB5-D420F187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DC667518-FB33-496B-A6F6-5FF664339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33606"/>
            <a:ext cx="554355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；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5+1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；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4+2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4+1+1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；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3+3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3+2+1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3+1+1+1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；</a:t>
            </a:r>
          </a:p>
          <a:p>
            <a:pPr eaLnBrk="1" hangingPunct="1"/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2+2+2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2+2+1+1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2+1+1+1+1</a:t>
            </a:r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；</a:t>
            </a:r>
          </a:p>
          <a:p>
            <a:pPr eaLnBrk="1" hangingPunct="1"/>
            <a:r>
              <a:rPr lang="zh-CN" altLang="en-US" sz="2400" dirty="0">
                <a:latin typeface="Times New Roman" pitchFamily="18" charset="0"/>
                <a:ea typeface="楷体_GB2312"/>
                <a:cs typeface="Times New Roman" pitchFamily="18" charset="0"/>
              </a:rPr>
              <a:t>    </a:t>
            </a:r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1+1+1+1+1+1</a:t>
            </a:r>
            <a:endParaRPr lang="zh-CN" altLang="en-US" sz="2400" dirty="0">
              <a:latin typeface="Times New Roman" pitchFamily="18" charset="0"/>
              <a:ea typeface="楷体_GB2312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8441A-E2AC-448E-9DFB-30C0D0606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346" y="5579854"/>
            <a:ext cx="1005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q(6, 5)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ea typeface="楷体_GB2312"/>
              <a:cs typeface="Times New Roman" pitchFamily="18" charset="0"/>
            </a:endParaRPr>
          </a:p>
        </p:txBody>
      </p:sp>
      <p:sp>
        <p:nvSpPr>
          <p:cNvPr id="9" name="左大括号 6">
            <a:extLst>
              <a:ext uri="{FF2B5EF4-FFF2-40B4-BE49-F238E27FC236}">
                <a16:creationId xmlns:a16="http://schemas.microsoft.com/office/drawing/2014/main" id="{479451BD-B0ED-47C1-8D73-59351334EB76}"/>
              </a:ext>
            </a:extLst>
          </p:cNvPr>
          <p:cNvSpPr>
            <a:spLocks/>
          </p:cNvSpPr>
          <p:nvPr/>
        </p:nvSpPr>
        <p:spPr bwMode="auto">
          <a:xfrm>
            <a:off x="2057400" y="5114237"/>
            <a:ext cx="360362" cy="1512887"/>
          </a:xfrm>
          <a:prstGeom prst="leftBrace">
            <a:avLst>
              <a:gd name="adj1" fmla="val 8338"/>
              <a:gd name="adj2" fmla="val 50000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接箭头连接符 3">
            <a:extLst>
              <a:ext uri="{FF2B5EF4-FFF2-40B4-BE49-F238E27FC236}">
                <a16:creationId xmlns:a16="http://schemas.microsoft.com/office/drawing/2014/main" id="{D88D0780-A9BD-4416-A038-8AD93D4DDAC8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78964" y="3089431"/>
            <a:ext cx="288523" cy="144165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DCCEF904-0199-473C-9EEF-F95FBF31DA28}"/>
              </a:ext>
            </a:extLst>
          </p:cNvPr>
          <p:cNvSpPr/>
          <p:nvPr/>
        </p:nvSpPr>
        <p:spPr>
          <a:xfrm>
            <a:off x="2334828" y="4531086"/>
            <a:ext cx="488272" cy="457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7D270-2EC7-44A7-A0D3-928E7092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q(n, m)</a:t>
            </a:r>
            <a:r>
              <a:rPr lang="zh-CN" altLang="en-US" dirty="0"/>
              <a:t>的递归表示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33B5D-DB79-4655-AECC-04FCF3E9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2734012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(4) </a:t>
            </a:r>
            <a:r>
              <a:rPr lang="en-US" altLang="zh-CN" dirty="0">
                <a:solidFill>
                  <a:srgbClr val="FF0000"/>
                </a:solidFill>
              </a:rPr>
              <a:t>q(n, m)=q(n, m-1)+q(n-m, m), </a:t>
            </a:r>
            <a:r>
              <a:rPr lang="en-US" altLang="zh-CN" b="1" dirty="0">
                <a:solidFill>
                  <a:srgbClr val="FF0000"/>
                </a:solidFill>
              </a:rPr>
              <a:t>n&gt;m</a:t>
            </a:r>
            <a:r>
              <a:rPr lang="en-US" altLang="zh-CN" dirty="0"/>
              <a:t>&gt;1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</a:p>
          <a:p>
            <a:pPr lvl="1">
              <a:defRPr/>
            </a:pPr>
            <a:r>
              <a:rPr lang="en-US" altLang="zh-CN" dirty="0"/>
              <a:t>e.g. n=6, m=4, </a:t>
            </a:r>
            <a:r>
              <a:rPr lang="en-US" altLang="zh-CN" dirty="0">
                <a:solidFill>
                  <a:srgbClr val="000000"/>
                </a:solidFill>
              </a:rPr>
              <a:t>q(6, 4) = </a:t>
            </a:r>
            <a:r>
              <a:rPr lang="en-US" altLang="zh-CN" dirty="0">
                <a:solidFill>
                  <a:srgbClr val="FF0000"/>
                </a:solidFill>
              </a:rPr>
              <a:t>q(6,3)</a:t>
            </a:r>
            <a:r>
              <a:rPr lang="en-US" altLang="zh-CN" dirty="0">
                <a:solidFill>
                  <a:srgbClr val="000000"/>
                </a:solidFill>
              </a:rPr>
              <a:t> + </a:t>
            </a:r>
            <a:r>
              <a:rPr lang="en-US" altLang="zh-CN" dirty="0">
                <a:solidFill>
                  <a:srgbClr val="0066FF"/>
                </a:solidFill>
              </a:rPr>
              <a:t>q(2, 4) </a:t>
            </a:r>
            <a:r>
              <a:rPr lang="en-US" altLang="zh-CN" dirty="0">
                <a:solidFill>
                  <a:srgbClr val="000000"/>
                </a:solidFill>
              </a:rPr>
              <a:t>= </a:t>
            </a:r>
            <a:r>
              <a:rPr lang="en-US" altLang="zh-CN" dirty="0">
                <a:solidFill>
                  <a:srgbClr val="FF0000"/>
                </a:solidFill>
              </a:rPr>
              <a:t>q(6,3)</a:t>
            </a:r>
            <a:r>
              <a:rPr lang="en-US" altLang="zh-CN" dirty="0">
                <a:solidFill>
                  <a:srgbClr val="000000"/>
                </a:solidFill>
              </a:rPr>
              <a:t> + </a:t>
            </a:r>
            <a:r>
              <a:rPr lang="en-US" altLang="zh-CN" dirty="0">
                <a:solidFill>
                  <a:srgbClr val="0066FF"/>
                </a:solidFill>
              </a:rPr>
              <a:t>q(2, 2)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正整数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zh-CN" altLang="en-US" dirty="0">
                <a:solidFill>
                  <a:srgbClr val="000000"/>
                </a:solidFill>
              </a:rPr>
              <a:t>的最大加数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</a:rPr>
              <a:t>1</a:t>
            </a:r>
            <a:r>
              <a:rPr lang="zh-CN" altLang="en-US" dirty="0">
                <a:solidFill>
                  <a:srgbClr val="000000"/>
                </a:solidFill>
              </a:rPr>
              <a:t>不大于</a:t>
            </a:r>
            <a:r>
              <a:rPr lang="en-US" altLang="zh-CN" dirty="0">
                <a:solidFill>
                  <a:srgbClr val="000000"/>
                </a:solidFill>
              </a:rPr>
              <a:t>m</a:t>
            </a:r>
            <a:r>
              <a:rPr lang="zh-CN" altLang="en-US" dirty="0">
                <a:solidFill>
                  <a:srgbClr val="000000"/>
                </a:solidFill>
              </a:rPr>
              <a:t>的划分的数目等于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)  n</a:t>
            </a:r>
            <a:r>
              <a:rPr lang="zh-CN" altLang="en-US" dirty="0">
                <a:solidFill>
                  <a:srgbClr val="000000"/>
                </a:solidFill>
              </a:rPr>
              <a:t>的最大加数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</a:rPr>
              <a:t>1</a:t>
            </a:r>
            <a:r>
              <a:rPr lang="en-US" altLang="zh-CN" dirty="0">
                <a:solidFill>
                  <a:srgbClr val="000000"/>
                </a:solidFill>
              </a:rPr>
              <a:t>=m-1</a:t>
            </a:r>
            <a:r>
              <a:rPr lang="zh-CN" altLang="en-US" dirty="0">
                <a:solidFill>
                  <a:srgbClr val="000000"/>
                </a:solidFill>
              </a:rPr>
              <a:t>的划分数目</a:t>
            </a:r>
            <a:r>
              <a:rPr lang="en-US" altLang="zh-CN" dirty="0">
                <a:solidFill>
                  <a:srgbClr val="000000"/>
                </a:solidFill>
              </a:rPr>
              <a:t>, </a:t>
            </a:r>
            <a:r>
              <a:rPr lang="zh-CN" altLang="en-US" dirty="0">
                <a:solidFill>
                  <a:srgbClr val="000000"/>
                </a:solidFill>
              </a:rPr>
              <a:t>加上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ii) n-m</a:t>
            </a:r>
            <a:r>
              <a:rPr lang="zh-CN" altLang="en-US" dirty="0">
                <a:solidFill>
                  <a:srgbClr val="000000"/>
                </a:solidFill>
              </a:rPr>
              <a:t>的最大加数</a:t>
            </a:r>
            <a:r>
              <a:rPr lang="en-US" altLang="zh-CN" dirty="0">
                <a:solidFill>
                  <a:srgbClr val="000000"/>
                </a:solidFill>
              </a:rPr>
              <a:t>n</a:t>
            </a:r>
            <a:r>
              <a:rPr lang="en-US" altLang="zh-CN" baseline="-25000" dirty="0">
                <a:solidFill>
                  <a:srgbClr val="000000"/>
                </a:solidFill>
              </a:rPr>
              <a:t>1</a:t>
            </a:r>
            <a:r>
              <a:rPr lang="en-US" altLang="zh-CN" dirty="0">
                <a:solidFill>
                  <a:srgbClr val="000000"/>
                </a:solidFill>
              </a:rPr>
              <a:t>=m </a:t>
            </a:r>
            <a:r>
              <a:rPr lang="zh-CN" altLang="en-US" dirty="0">
                <a:solidFill>
                  <a:srgbClr val="000000"/>
                </a:solidFill>
              </a:rPr>
              <a:t>的划分数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A9356-BCF3-4E58-9CC8-4841F570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8CD50-7EBC-4884-887A-D3E75261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4BF2C-CB41-474B-9597-082E5207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FEA8364-7889-467C-84F3-C7EA42B7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849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DDD241FD-2391-436D-9D80-AEC3DD1D2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736043"/>
            <a:ext cx="5543550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     6</a:t>
            </a:r>
            <a:r>
              <a:rPr lang="zh-CN" altLang="en-US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；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     </a:t>
            </a:r>
            <a:r>
              <a:rPr lang="en-US" altLang="zh-CN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5+1</a:t>
            </a:r>
            <a:r>
              <a:rPr lang="zh-CN" altLang="en-US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；</a:t>
            </a: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     </a:t>
            </a:r>
            <a:r>
              <a:rPr lang="en-US" altLang="zh-CN" sz="28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4+2</a:t>
            </a:r>
            <a:r>
              <a:rPr lang="zh-CN" altLang="en-US" sz="28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sz="28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4+1+1</a:t>
            </a:r>
            <a:r>
              <a:rPr lang="zh-CN" altLang="en-US" sz="28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；</a:t>
            </a:r>
          </a:p>
          <a:p>
            <a:pPr eaLnBrk="1" hangingPunct="1"/>
            <a:r>
              <a:rPr lang="zh-CN" altLang="en-US" sz="2800" dirty="0">
                <a:solidFill>
                  <a:srgbClr val="000000"/>
                </a:solidFill>
                <a:latin typeface="楷体_GB2312"/>
                <a:ea typeface="楷体_GB2312"/>
                <a:cs typeface="楷体_GB2312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3+3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3+2+1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3+1+1+1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；</a:t>
            </a:r>
          </a:p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2+2+2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2+2+1+1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，     </a:t>
            </a:r>
            <a:endParaRPr lang="en-US" altLang="zh-CN" sz="2800" dirty="0">
              <a:solidFill>
                <a:srgbClr val="FF00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    2+1+1+1+1</a:t>
            </a:r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；</a:t>
            </a:r>
          </a:p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1+1+1+1+1+1</a:t>
            </a:r>
            <a:endParaRPr lang="zh-CN" altLang="en-US" sz="2800" dirty="0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3E0CBB0-97F6-458A-8067-C9DF16AA509B}"/>
              </a:ext>
            </a:extLst>
          </p:cNvPr>
          <p:cNvSpPr/>
          <p:nvPr/>
        </p:nvSpPr>
        <p:spPr bwMode="auto">
          <a:xfrm>
            <a:off x="1590675" y="4543872"/>
            <a:ext cx="2189163" cy="433387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左大括号 8">
            <a:extLst>
              <a:ext uri="{FF2B5EF4-FFF2-40B4-BE49-F238E27FC236}">
                <a16:creationId xmlns:a16="http://schemas.microsoft.com/office/drawing/2014/main" id="{DBDE6BF6-37AF-49C1-9B19-CC0A48EF4EEC}"/>
              </a:ext>
            </a:extLst>
          </p:cNvPr>
          <p:cNvSpPr>
            <a:spLocks/>
          </p:cNvSpPr>
          <p:nvPr/>
        </p:nvSpPr>
        <p:spPr bwMode="auto">
          <a:xfrm>
            <a:off x="917179" y="4729326"/>
            <a:ext cx="360362" cy="1803449"/>
          </a:xfrm>
          <a:prstGeom prst="leftBrace">
            <a:avLst>
              <a:gd name="adj1" fmla="val 832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4848E3B-8126-4EC9-9244-E34F14118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4" y="5129810"/>
            <a:ext cx="928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q(6,4)</a:t>
            </a:r>
          </a:p>
          <a:p>
            <a:r>
              <a:rPr lang="en-US" altLang="zh-CN" sz="2400" dirty="0">
                <a:latin typeface="Times New Roman" pitchFamily="18" charset="0"/>
                <a:ea typeface="楷体_GB2312"/>
                <a:cs typeface="Times New Roman" pitchFamily="18" charset="0"/>
              </a:rPr>
              <a:t>=2+7</a:t>
            </a:r>
            <a:endParaRPr lang="zh-CN" altLang="en-US" sz="2400" dirty="0">
              <a:latin typeface="Times New Roman" pitchFamily="18" charset="0"/>
              <a:ea typeface="楷体_GB2312"/>
              <a:cs typeface="Times New Roman" pitchFamily="18" charset="0"/>
            </a:endParaRPr>
          </a:p>
        </p:txBody>
      </p:sp>
      <p:sp>
        <p:nvSpPr>
          <p:cNvPr id="12" name="右大括号 2">
            <a:extLst>
              <a:ext uri="{FF2B5EF4-FFF2-40B4-BE49-F238E27FC236}">
                <a16:creationId xmlns:a16="http://schemas.microsoft.com/office/drawing/2014/main" id="{709212BD-6C0B-41BC-A6EC-C54419BE730C}"/>
              </a:ext>
            </a:extLst>
          </p:cNvPr>
          <p:cNvSpPr>
            <a:spLocks/>
          </p:cNvSpPr>
          <p:nvPr/>
        </p:nvSpPr>
        <p:spPr bwMode="auto">
          <a:xfrm>
            <a:off x="6116638" y="5147122"/>
            <a:ext cx="433387" cy="1058862"/>
          </a:xfrm>
          <a:prstGeom prst="rightBrace">
            <a:avLst>
              <a:gd name="adj1" fmla="val 8325"/>
              <a:gd name="adj2" fmla="val 55662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A4B31349-5441-4662-814C-05B7FCA63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5521772"/>
            <a:ext cx="1331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q(6,3) </a:t>
            </a:r>
            <a:r>
              <a:rPr lang="en-US" altLang="zh-CN" sz="2400">
                <a:latin typeface="Times New Roman" pitchFamily="18" charset="0"/>
                <a:ea typeface="楷体_GB2312"/>
                <a:cs typeface="Times New Roman" pitchFamily="18" charset="0"/>
              </a:rPr>
              <a:t>=7</a:t>
            </a:r>
            <a:endParaRPr lang="zh-CN" altLang="en-US" sz="2400">
              <a:latin typeface="Times New Roman" pitchFamily="18" charset="0"/>
              <a:ea typeface="楷体_GB2312"/>
              <a:cs typeface="Times New Roman" pitchFamily="18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8E68834-AC18-483F-A746-D76181EB5704}"/>
              </a:ext>
            </a:extLst>
          </p:cNvPr>
          <p:cNvSpPr txBox="1"/>
          <p:nvPr/>
        </p:nvSpPr>
        <p:spPr>
          <a:xfrm>
            <a:off x="3779838" y="3848547"/>
            <a:ext cx="273504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zh-CN" altLang="en-US" sz="2400" dirty="0">
                <a:solidFill>
                  <a:srgbClr val="0066FF"/>
                </a:solidFill>
              </a:rPr>
              <a:t>个数</a:t>
            </a:r>
            <a:r>
              <a:rPr lang="en-US" altLang="zh-CN" sz="2400" dirty="0">
                <a:solidFill>
                  <a:srgbClr val="0066FF"/>
                </a:solidFill>
              </a:rPr>
              <a:t>2=</a:t>
            </a:r>
            <a:r>
              <a:rPr lang="en-US" altLang="zh-CN" sz="2400" dirty="0">
                <a:solidFill>
                  <a:srgbClr val="FF0000"/>
                </a:solidFill>
              </a:rPr>
              <a:t>q(2,4</a:t>
            </a:r>
            <a:r>
              <a:rPr lang="en-US" altLang="zh-CN" sz="2400" dirty="0">
                <a:solidFill>
                  <a:srgbClr val="0066FF"/>
                </a:solidFill>
              </a:rPr>
              <a:t>)=q(2,2)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B1FF717-AD56-46E3-AEC5-770330775302}"/>
              </a:ext>
            </a:extLst>
          </p:cNvPr>
          <p:cNvCxnSpPr>
            <a:stCxn id="9" idx="6"/>
          </p:cNvCxnSpPr>
          <p:nvPr/>
        </p:nvCxnSpPr>
        <p:spPr bwMode="auto">
          <a:xfrm flipV="1">
            <a:off x="3779838" y="4173984"/>
            <a:ext cx="504825" cy="5857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B6750E05-FC58-4675-8CBE-3CAB96B53F34}"/>
              </a:ext>
            </a:extLst>
          </p:cNvPr>
          <p:cNvSpPr/>
          <p:nvPr/>
        </p:nvSpPr>
        <p:spPr bwMode="auto">
          <a:xfrm>
            <a:off x="6605588" y="3724722"/>
            <a:ext cx="228600" cy="679450"/>
          </a:xfrm>
          <a:prstGeom prst="leftBrace">
            <a:avLst>
              <a:gd name="adj1" fmla="val 37833"/>
              <a:gd name="adj2" fmla="val 50000"/>
            </a:avLst>
          </a:prstGeom>
          <a:noFill/>
          <a:ln w="952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zh-CN" altLang="en-US">
              <a:solidFill>
                <a:srgbClr val="0066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110D040-A82C-483F-BFFF-6AA55464D4AA}"/>
              </a:ext>
            </a:extLst>
          </p:cNvPr>
          <p:cNvSpPr txBox="1"/>
          <p:nvPr/>
        </p:nvSpPr>
        <p:spPr>
          <a:xfrm>
            <a:off x="6834188" y="3648522"/>
            <a:ext cx="649537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sz="2400" dirty="0">
                <a:solidFill>
                  <a:srgbClr val="0066FF"/>
                </a:solidFill>
              </a:rPr>
              <a:t>2;</a:t>
            </a:r>
          </a:p>
          <a:p>
            <a:pPr eaLnBrk="0" hangingPunct="0">
              <a:defRPr/>
            </a:pPr>
            <a:r>
              <a:rPr lang="en-US" altLang="zh-CN" sz="2400" dirty="0">
                <a:solidFill>
                  <a:srgbClr val="0066FF"/>
                </a:solidFill>
              </a:rPr>
              <a:t>1+1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5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7A380-854F-4AA4-9ECC-4DF65C23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示例</a:t>
            </a:r>
            <a:r>
              <a:rPr lang="en-US" altLang="zh-CN" sz="2800" b="1" dirty="0">
                <a:solidFill>
                  <a:schemeClr val="accent2"/>
                </a:solidFill>
              </a:rPr>
              <a:t>3 </a:t>
            </a:r>
            <a:r>
              <a:rPr lang="en-US" altLang="zh-CN" sz="2800" b="1" dirty="0">
                <a:solidFill>
                  <a:srgbClr val="0066FF"/>
                </a:solidFill>
              </a:rPr>
              <a:t>Hanoi</a:t>
            </a:r>
            <a:r>
              <a:rPr lang="zh-CN" altLang="en-US" sz="2800" b="1" dirty="0">
                <a:solidFill>
                  <a:srgbClr val="0066FF"/>
                </a:solidFill>
              </a:rPr>
              <a:t>塔</a:t>
            </a:r>
            <a:endParaRPr lang="zh-CN" altLang="en-US" dirty="0">
              <a:solidFill>
                <a:srgbClr val="0066FF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45E2C2-DFDE-4821-B96E-66861E65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2F687-FF41-4E6B-AB19-6419404D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7402" y="6603302"/>
            <a:ext cx="2917480" cy="33431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61B490-4F28-4F85-9928-301FB710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6DCFA816-2450-4967-A9A1-60891ECA6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zh-CN" sz="440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5" name="Picture 5" descr="t21">
            <a:extLst>
              <a:ext uri="{FF2B5EF4-FFF2-40B4-BE49-F238E27FC236}">
                <a16:creationId xmlns:a16="http://schemas.microsoft.com/office/drawing/2014/main" id="{316C7300-3DEB-44B0-8F7C-5B18CD4D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62" y="4067951"/>
            <a:ext cx="4695882" cy="280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AC0BDC6A-D83E-431E-83C2-51E2D51C2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45" y="731838"/>
            <a:ext cx="914400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华文行楷" pitchFamily="2" charset="-122"/>
              </a:rPr>
              <a:t>void </a:t>
            </a:r>
            <a:r>
              <a:rPr lang="en-US" altLang="zh-CN" sz="2400" b="1" dirty="0" err="1">
                <a:ea typeface="华文行楷" pitchFamily="2" charset="-122"/>
              </a:rPr>
              <a:t>hanoi</a:t>
            </a:r>
            <a:r>
              <a:rPr lang="en-US" altLang="zh-CN" sz="2400" dirty="0">
                <a:ea typeface="华文行楷" pitchFamily="2" charset="-122"/>
              </a:rPr>
              <a:t>(int n, int a, int b, int c)/*</a:t>
            </a:r>
            <a:r>
              <a:rPr lang="zh-CN" altLang="en-US" sz="2400" dirty="0">
                <a:ea typeface="华文行楷" pitchFamily="2" charset="-122"/>
              </a:rPr>
              <a:t>将</a:t>
            </a:r>
            <a:r>
              <a:rPr lang="en-US" altLang="zh-CN" sz="2400" dirty="0">
                <a:ea typeface="华文行楷" pitchFamily="2" charset="-122"/>
              </a:rPr>
              <a:t>A</a:t>
            </a:r>
            <a:r>
              <a:rPr lang="zh-CN" altLang="en-US" sz="2400" dirty="0">
                <a:ea typeface="华文行楷" pitchFamily="2" charset="-122"/>
              </a:rPr>
              <a:t>上</a:t>
            </a:r>
            <a:r>
              <a:rPr lang="en-US" altLang="zh-CN" sz="2400" dirty="0">
                <a:ea typeface="华文行楷" pitchFamily="2" charset="-122"/>
              </a:rPr>
              <a:t>n</a:t>
            </a:r>
            <a:r>
              <a:rPr lang="zh-CN" altLang="en-US" sz="2400" dirty="0">
                <a:ea typeface="华文行楷" pitchFamily="2" charset="-122"/>
              </a:rPr>
              <a:t>个盘子，</a:t>
            </a:r>
          </a:p>
          <a:p>
            <a:pPr eaLnBrk="1" hangingPunct="1"/>
            <a:r>
              <a:rPr lang="zh-CN" altLang="en-US" sz="2400" dirty="0">
                <a:ea typeface="华文行楷" pitchFamily="2" charset="-122"/>
              </a:rPr>
              <a:t>                                                       借助</a:t>
            </a:r>
            <a:r>
              <a:rPr lang="en-US" altLang="zh-CN" sz="2400" dirty="0">
                <a:ea typeface="华文行楷" pitchFamily="2" charset="-122"/>
              </a:rPr>
              <a:t>C</a:t>
            </a:r>
            <a:r>
              <a:rPr lang="zh-CN" altLang="en-US" sz="2400" dirty="0">
                <a:ea typeface="华文行楷" pitchFamily="2" charset="-122"/>
              </a:rPr>
              <a:t>，移到</a:t>
            </a:r>
            <a:r>
              <a:rPr lang="en-US" altLang="zh-CN" sz="2400" dirty="0">
                <a:ea typeface="华文行楷" pitchFamily="2" charset="-122"/>
              </a:rPr>
              <a:t>B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{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    </a:t>
            </a:r>
            <a:r>
              <a:rPr lang="en-US" altLang="zh-CN" sz="2400" b="1" dirty="0">
                <a:ea typeface="华文行楷" pitchFamily="2" charset="-122"/>
              </a:rPr>
              <a:t>if</a:t>
            </a:r>
            <a:r>
              <a:rPr lang="en-US" altLang="zh-CN" sz="2400" dirty="0">
                <a:ea typeface="华文行楷" pitchFamily="2" charset="-122"/>
              </a:rPr>
              <a:t> (n &gt; 0)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    {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       </a:t>
            </a:r>
            <a:r>
              <a:rPr lang="en-US" altLang="zh-CN" sz="2400" b="1" dirty="0" err="1">
                <a:ea typeface="华文行楷" pitchFamily="2" charset="-122"/>
              </a:rPr>
              <a:t>hanoi</a:t>
            </a:r>
            <a:r>
              <a:rPr lang="en-US" altLang="zh-CN" sz="2400" dirty="0">
                <a:ea typeface="华文行楷" pitchFamily="2" charset="-122"/>
              </a:rPr>
              <a:t>(n-1, a, c, b); /*</a:t>
            </a:r>
            <a:r>
              <a:rPr lang="zh-CN" altLang="en-US" sz="2400" dirty="0">
                <a:ea typeface="华文行楷" pitchFamily="2" charset="-122"/>
              </a:rPr>
              <a:t>将</a:t>
            </a:r>
            <a:r>
              <a:rPr lang="en-US" altLang="zh-CN" sz="2400" dirty="0">
                <a:ea typeface="华文行楷" pitchFamily="2" charset="-122"/>
              </a:rPr>
              <a:t>A</a:t>
            </a:r>
            <a:r>
              <a:rPr lang="zh-CN" altLang="en-US" sz="2400" dirty="0">
                <a:ea typeface="华文行楷" pitchFamily="2" charset="-122"/>
              </a:rPr>
              <a:t>上的</a:t>
            </a:r>
            <a:r>
              <a:rPr lang="en-US" altLang="zh-CN" sz="2400" dirty="0">
                <a:ea typeface="华文行楷" pitchFamily="2" charset="-122"/>
              </a:rPr>
              <a:t>n-1</a:t>
            </a:r>
            <a:r>
              <a:rPr lang="zh-CN" altLang="en-US" sz="2400" dirty="0">
                <a:ea typeface="华文行楷" pitchFamily="2" charset="-122"/>
              </a:rPr>
              <a:t>个盘子，借助</a:t>
            </a:r>
            <a:r>
              <a:rPr lang="en-US" altLang="zh-CN" sz="2400" dirty="0">
                <a:ea typeface="华文行楷" pitchFamily="2" charset="-122"/>
              </a:rPr>
              <a:t>B</a:t>
            </a:r>
            <a:r>
              <a:rPr lang="zh-CN" altLang="en-US" sz="2400" dirty="0">
                <a:ea typeface="华文行楷" pitchFamily="2" charset="-122"/>
              </a:rPr>
              <a:t>，移到</a:t>
            </a:r>
            <a:r>
              <a:rPr lang="en-US" altLang="zh-CN" sz="2400" dirty="0">
                <a:ea typeface="华文行楷" pitchFamily="2" charset="-122"/>
              </a:rPr>
              <a:t>C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       </a:t>
            </a:r>
            <a:r>
              <a:rPr lang="en-US" altLang="zh-CN" sz="2400" b="1" dirty="0">
                <a:ea typeface="华文行楷" pitchFamily="2" charset="-122"/>
              </a:rPr>
              <a:t>move</a:t>
            </a:r>
            <a:r>
              <a:rPr lang="en-US" altLang="zh-CN" sz="2400" dirty="0">
                <a:ea typeface="华文行楷" pitchFamily="2" charset="-122"/>
              </a:rPr>
              <a:t>(</a:t>
            </a:r>
            <a:r>
              <a:rPr lang="en-US" altLang="zh-CN" sz="2400" dirty="0" err="1">
                <a:ea typeface="华文行楷" pitchFamily="2" charset="-122"/>
              </a:rPr>
              <a:t>a,b</a:t>
            </a:r>
            <a:r>
              <a:rPr lang="en-US" altLang="zh-CN" sz="2400" dirty="0">
                <a:ea typeface="华文行楷" pitchFamily="2" charset="-122"/>
              </a:rPr>
              <a:t>);        /*</a:t>
            </a:r>
            <a:r>
              <a:rPr lang="zh-CN" altLang="en-US" sz="2400" dirty="0">
                <a:ea typeface="华文行楷" pitchFamily="2" charset="-122"/>
              </a:rPr>
              <a:t>将</a:t>
            </a:r>
            <a:r>
              <a:rPr lang="en-US" altLang="zh-CN" sz="2400" dirty="0">
                <a:ea typeface="华文行楷" pitchFamily="2" charset="-122"/>
              </a:rPr>
              <a:t>A</a:t>
            </a:r>
            <a:r>
              <a:rPr lang="zh-CN" altLang="en-US" sz="2400" dirty="0">
                <a:ea typeface="华文行楷" pitchFamily="2" charset="-122"/>
              </a:rPr>
              <a:t>上剩余的最大</a:t>
            </a:r>
            <a:r>
              <a:rPr lang="en-US" altLang="zh-CN" sz="2400" dirty="0">
                <a:ea typeface="华文行楷" pitchFamily="2" charset="-122"/>
              </a:rPr>
              <a:t>/</a:t>
            </a:r>
            <a:r>
              <a:rPr lang="zh-CN" altLang="en-US" sz="2400" dirty="0">
                <a:ea typeface="华文行楷" pitchFamily="2" charset="-122"/>
              </a:rPr>
              <a:t>最底层盘子直接移到</a:t>
            </a:r>
            <a:r>
              <a:rPr lang="en-US" altLang="zh-CN" sz="2400" dirty="0">
                <a:ea typeface="华文行楷" pitchFamily="2" charset="-122"/>
              </a:rPr>
              <a:t>B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       </a:t>
            </a:r>
            <a:r>
              <a:rPr lang="en-US" altLang="zh-CN" sz="2400" b="1" dirty="0" err="1">
                <a:ea typeface="华文行楷" pitchFamily="2" charset="-122"/>
              </a:rPr>
              <a:t>hanoi</a:t>
            </a:r>
            <a:r>
              <a:rPr lang="en-US" altLang="zh-CN" sz="2400" dirty="0">
                <a:ea typeface="华文行楷" pitchFamily="2" charset="-122"/>
              </a:rPr>
              <a:t>(n-1, c, b, a); /*</a:t>
            </a:r>
            <a:r>
              <a:rPr lang="zh-CN" altLang="en-US" sz="2400" dirty="0">
                <a:ea typeface="华文行楷" pitchFamily="2" charset="-122"/>
              </a:rPr>
              <a:t>将</a:t>
            </a:r>
            <a:r>
              <a:rPr lang="en-US" altLang="zh-CN" sz="2400" dirty="0">
                <a:ea typeface="华文行楷" pitchFamily="2" charset="-122"/>
              </a:rPr>
              <a:t>C</a:t>
            </a:r>
            <a:r>
              <a:rPr lang="zh-CN" altLang="en-US" sz="2400" dirty="0">
                <a:ea typeface="华文行楷" pitchFamily="2" charset="-122"/>
              </a:rPr>
              <a:t>上的</a:t>
            </a:r>
            <a:r>
              <a:rPr lang="en-US" altLang="zh-CN" sz="2400" dirty="0">
                <a:ea typeface="华文行楷" pitchFamily="2" charset="-122"/>
              </a:rPr>
              <a:t>n-1</a:t>
            </a:r>
            <a:r>
              <a:rPr lang="zh-CN" altLang="en-US" sz="2400" dirty="0">
                <a:ea typeface="华文行楷" pitchFamily="2" charset="-122"/>
              </a:rPr>
              <a:t>个盘子，</a:t>
            </a:r>
          </a:p>
          <a:p>
            <a:pPr eaLnBrk="1" hangingPunct="1"/>
            <a:r>
              <a:rPr lang="zh-CN" altLang="en-US" sz="2400" dirty="0">
                <a:ea typeface="华文行楷" pitchFamily="2" charset="-122"/>
              </a:rPr>
              <a:t>                                            借助</a:t>
            </a:r>
            <a:r>
              <a:rPr lang="en-US" altLang="zh-CN" sz="2400" dirty="0">
                <a:ea typeface="华文行楷" pitchFamily="2" charset="-122"/>
              </a:rPr>
              <a:t>A</a:t>
            </a:r>
            <a:r>
              <a:rPr lang="zh-CN" altLang="en-US" sz="2400" dirty="0">
                <a:ea typeface="华文行楷" pitchFamily="2" charset="-122"/>
              </a:rPr>
              <a:t>，移到</a:t>
            </a:r>
            <a:r>
              <a:rPr lang="en-US" altLang="zh-CN" sz="2400" dirty="0">
                <a:ea typeface="华文行楷" pitchFamily="2" charset="-122"/>
              </a:rPr>
              <a:t>B</a:t>
            </a:r>
            <a:r>
              <a:rPr lang="zh-CN" altLang="en-US" sz="2400" dirty="0">
                <a:ea typeface="华文行楷" pitchFamily="2" charset="-122"/>
              </a:rPr>
              <a:t>上</a:t>
            </a:r>
          </a:p>
          <a:p>
            <a:pPr eaLnBrk="1" hangingPunct="1"/>
            <a:r>
              <a:rPr lang="zh-CN" altLang="en-US" sz="2400" dirty="0">
                <a:ea typeface="华文行楷" pitchFamily="2" charset="-122"/>
              </a:rPr>
              <a:t>       </a:t>
            </a:r>
            <a:r>
              <a:rPr lang="en-US" altLang="zh-CN" sz="2400" dirty="0">
                <a:ea typeface="华文行楷" pitchFamily="2" charset="-122"/>
              </a:rPr>
              <a:t>}</a:t>
            </a:r>
          </a:p>
          <a:p>
            <a:pPr eaLnBrk="1" hangingPunct="1"/>
            <a:r>
              <a:rPr lang="en-US" altLang="zh-CN" sz="2400" dirty="0">
                <a:ea typeface="华文行楷" pitchFamily="2" charset="-122"/>
              </a:rPr>
              <a:t>   }</a:t>
            </a:r>
          </a:p>
          <a:p>
            <a:pPr eaLnBrk="1" hangingPunct="1"/>
            <a:endParaRPr lang="en-US" altLang="zh-CN" sz="2400" dirty="0">
              <a:ea typeface="华文行楷" pitchFamily="2" charset="-122"/>
            </a:endParaRPr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F87E0FD5-9374-4BED-B4C1-C1797FD9BD47}"/>
              </a:ext>
            </a:extLst>
          </p:cNvPr>
          <p:cNvSpPr>
            <a:spLocks/>
          </p:cNvSpPr>
          <p:nvPr/>
        </p:nvSpPr>
        <p:spPr bwMode="auto">
          <a:xfrm>
            <a:off x="1508773" y="5565428"/>
            <a:ext cx="204103" cy="527640"/>
          </a:xfrm>
          <a:prstGeom prst="leftBrace">
            <a:avLst>
              <a:gd name="adj1" fmla="val 22243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28" name="Text Box 8">
            <a:extLst>
              <a:ext uri="{FF2B5EF4-FFF2-40B4-BE49-F238E27FC236}">
                <a16:creationId xmlns:a16="http://schemas.microsoft.com/office/drawing/2014/main" id="{B26BFE86-DCF4-4949-B0CA-31256ABAC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600" y="4592073"/>
            <a:ext cx="294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a</a:t>
            </a: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20A80D92-C052-490D-B1DC-853B5D671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87" y="4612710"/>
            <a:ext cx="294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b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F406AD87-CC0C-4A5F-9BA6-BCF67A74C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458" y="4612710"/>
            <a:ext cx="2821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c</a:t>
            </a: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48D9AC41-2709-41A7-9F86-0A4A030BC6F3}"/>
              </a:ext>
            </a:extLst>
          </p:cNvPr>
          <p:cNvSpPr>
            <a:spLocks/>
          </p:cNvSpPr>
          <p:nvPr/>
        </p:nvSpPr>
        <p:spPr bwMode="auto">
          <a:xfrm>
            <a:off x="1151681" y="3827443"/>
            <a:ext cx="4220141" cy="1978287"/>
          </a:xfrm>
          <a:custGeom>
            <a:avLst/>
            <a:gdLst>
              <a:gd name="T0" fmla="*/ 2147483647 w 2351"/>
              <a:gd name="T1" fmla="*/ 2147483647 h 1285"/>
              <a:gd name="T2" fmla="*/ 2147483647 w 2351"/>
              <a:gd name="T3" fmla="*/ 2147483647 h 1285"/>
              <a:gd name="T4" fmla="*/ 2147483647 w 2351"/>
              <a:gd name="T5" fmla="*/ 2147483647 h 1285"/>
              <a:gd name="T6" fmla="*/ 2147483647 w 2351"/>
              <a:gd name="T7" fmla="*/ 2147483647 h 1285"/>
              <a:gd name="T8" fmla="*/ 2147483647 w 2351"/>
              <a:gd name="T9" fmla="*/ 2147483647 h 1285"/>
              <a:gd name="T10" fmla="*/ 2147483647 w 2351"/>
              <a:gd name="T11" fmla="*/ 2147483647 h 12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351" h="1285">
                <a:moveTo>
                  <a:pt x="287" y="1285"/>
                </a:moveTo>
                <a:cubicBezTo>
                  <a:pt x="158" y="1126"/>
                  <a:pt x="30" y="967"/>
                  <a:pt x="15" y="786"/>
                </a:cubicBezTo>
                <a:cubicBezTo>
                  <a:pt x="0" y="605"/>
                  <a:pt x="38" y="325"/>
                  <a:pt x="197" y="197"/>
                </a:cubicBezTo>
                <a:cubicBezTo>
                  <a:pt x="356" y="69"/>
                  <a:pt x="643" y="0"/>
                  <a:pt x="968" y="15"/>
                </a:cubicBezTo>
                <a:cubicBezTo>
                  <a:pt x="1293" y="30"/>
                  <a:pt x="1943" y="189"/>
                  <a:pt x="2147" y="287"/>
                </a:cubicBezTo>
                <a:cubicBezTo>
                  <a:pt x="2351" y="385"/>
                  <a:pt x="2185" y="552"/>
                  <a:pt x="2192" y="605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14">
            <a:extLst>
              <a:ext uri="{FF2B5EF4-FFF2-40B4-BE49-F238E27FC236}">
                <a16:creationId xmlns:a16="http://schemas.microsoft.com/office/drawing/2014/main" id="{145F90A1-1CF2-4842-9FA3-74D0D4E3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374" y="3604648"/>
            <a:ext cx="438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(1)</a:t>
            </a: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823C028A-70EB-44BB-BDA5-A64412A90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7769" y="6381993"/>
            <a:ext cx="1428724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16">
            <a:extLst>
              <a:ext uri="{FF2B5EF4-FFF2-40B4-BE49-F238E27FC236}">
                <a16:creationId xmlns:a16="http://schemas.microsoft.com/office/drawing/2014/main" id="{0D3DCFD5-446E-4803-A42E-0F9C1592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849" y="6412935"/>
            <a:ext cx="438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(2)</a:t>
            </a:r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9D1E5551-997B-4167-96C9-1DD4485285B9}"/>
              </a:ext>
            </a:extLst>
          </p:cNvPr>
          <p:cNvGrpSpPr>
            <a:grpSpLocks/>
          </p:cNvGrpSpPr>
          <p:nvPr/>
        </p:nvGrpSpPr>
        <p:grpSpPr bwMode="auto">
          <a:xfrm>
            <a:off x="4714525" y="4720044"/>
            <a:ext cx="883949" cy="725323"/>
            <a:chOff x="4558" y="3657"/>
            <a:chExt cx="453" cy="363"/>
          </a:xfrm>
        </p:grpSpPr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E6C6B3DF-3DEA-42B1-BC37-E85C88387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3884"/>
              <a:ext cx="453" cy="136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79A4EFAA-F1F7-44A8-9B8D-CB526A9A2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748"/>
              <a:ext cx="363" cy="136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5C623252-FE41-4F9B-85E9-FB058FD7E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3657"/>
              <a:ext cx="272" cy="90"/>
            </a:xfrm>
            <a:prstGeom prst="rect">
              <a:avLst/>
            </a:prstGeom>
            <a:solidFill>
              <a:srgbClr val="FFFF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9" name="Line 21">
            <a:extLst>
              <a:ext uri="{FF2B5EF4-FFF2-40B4-BE49-F238E27FC236}">
                <a16:creationId xmlns:a16="http://schemas.microsoft.com/office/drawing/2014/main" id="{0A0D05BE-D785-404F-9863-FC3CDE5E7F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0258" y="5301040"/>
            <a:ext cx="1293657" cy="145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74993909-93F3-4241-85F0-1EA523681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374" y="5331848"/>
            <a:ext cx="438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7479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8D606-88F2-4931-AAD9-297DDE78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Hanoi</a:t>
            </a:r>
            <a:r>
              <a:rPr lang="zh-CN" altLang="en-US" sz="2800" b="1" dirty="0">
                <a:solidFill>
                  <a:schemeClr val="accent2"/>
                </a:solidFill>
              </a:rPr>
              <a:t>塔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E9843-D42C-47B7-BB56-97EC3F94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endParaRPr lang="en-US" altLang="zh-CN" sz="2400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/>
              <a:t>T(1)=1, T(2)=3, T(3)=7</a:t>
            </a:r>
          </a:p>
          <a:p>
            <a:r>
              <a:rPr lang="en-US" altLang="zh-CN" dirty="0"/>
              <a:t>T(n)=2</a:t>
            </a:r>
            <a:r>
              <a:rPr lang="en-US" altLang="zh-CN" baseline="30000" dirty="0"/>
              <a:t>n</a:t>
            </a:r>
            <a:r>
              <a:rPr lang="en-US" altLang="zh-CN" dirty="0"/>
              <a:t> - 1</a:t>
            </a:r>
          </a:p>
          <a:p>
            <a:r>
              <a:rPr lang="en-US" altLang="zh-CN" dirty="0"/>
              <a:t> n=64, T(n)=?!!</a:t>
            </a:r>
          </a:p>
          <a:p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25B95-739C-49BC-AAC0-14F6EBC4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068AA-9D68-494C-AB1D-3BA74462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1C22F-1C12-47A6-94FC-438684AE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2D2FC4BF-3997-4771-A0FC-8A507D4CF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335905"/>
              </p:ext>
            </p:extLst>
          </p:nvPr>
        </p:nvGraphicFramePr>
        <p:xfrm>
          <a:off x="1718247" y="1064731"/>
          <a:ext cx="4194874" cy="102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9600" imgH="457200" progId="Equation.DSMT4">
                  <p:embed/>
                </p:oleObj>
              </mc:Choice>
              <mc:Fallback>
                <p:oleObj name="Equation" r:id="rId2" imgW="1879600" imgH="457200" progId="Equation.DSMT4">
                  <p:embed/>
                  <p:pic>
                    <p:nvPicPr>
                      <p:cNvPr id="327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247" y="1064731"/>
                        <a:ext cx="4194874" cy="1020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10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3323-D637-4560-A284-20C0BBE1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递归法总结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08E42-2261-47EA-93FA-224143C7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优点</a:t>
            </a:r>
            <a:r>
              <a:rPr lang="zh-CN" altLang="en-US" dirty="0">
                <a:solidFill>
                  <a:srgbClr val="000000"/>
                </a:solidFill>
              </a:rPr>
              <a:t>：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结构清晰，可读性强，容易用数学归纳法证明算法正确性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易于推导复杂性方程，为设计算法、调试程序带来很大方便。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缺点：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递归算法运行效率较低，无论是耗费的计算时间还是占用的存储空间都比非递归算法要多</a:t>
            </a:r>
            <a:r>
              <a:rPr lang="en-US" altLang="zh-CN" dirty="0">
                <a:solidFill>
                  <a:srgbClr val="000000"/>
                </a:solidFill>
              </a:rPr>
              <a:t>/【</a:t>
            </a:r>
            <a:r>
              <a:rPr lang="zh-CN" altLang="en-US" dirty="0">
                <a:solidFill>
                  <a:srgbClr val="000000"/>
                </a:solidFill>
              </a:rPr>
              <a:t>编译原理</a:t>
            </a:r>
            <a:r>
              <a:rPr lang="en-US" altLang="zh-CN" dirty="0">
                <a:solidFill>
                  <a:srgbClr val="000000"/>
                </a:solidFill>
              </a:rPr>
              <a:t>】</a:t>
            </a:r>
            <a:endParaRPr lang="zh-CN" altLang="en-US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DB867D-F88D-4C06-B9EA-AE2F6B0B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60FC-FF43-4D21-B2AF-B670E563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BB2AF-8C0D-4A92-BBE9-689D5027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946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3323-D637-4560-A284-20C0BBE1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递归法总结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08E42-2261-47EA-93FA-224143C7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解决方法：</a:t>
            </a:r>
            <a:endParaRPr lang="en-US" altLang="zh-CN" dirty="0">
              <a:solidFill>
                <a:srgbClr val="000000"/>
              </a:solidFill>
            </a:endParaRPr>
          </a:p>
          <a:p>
            <a:pPr marL="268287" lvl="1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</a:rPr>
              <a:t> 消除递归算法中的递归调用，将其转化为非递归算法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方法</a:t>
            </a:r>
            <a:r>
              <a:rPr lang="en-US" altLang="zh-CN" dirty="0">
                <a:solidFill>
                  <a:srgbClr val="000000"/>
                </a:solidFill>
              </a:rPr>
              <a:t>1.</a:t>
            </a:r>
            <a:r>
              <a:rPr lang="zh-CN" altLang="en-US" dirty="0">
                <a:solidFill>
                  <a:srgbClr val="000000"/>
                </a:solidFill>
              </a:rPr>
              <a:t> 采用用户定义的栈模拟系统的递归调用工作栈</a:t>
            </a:r>
            <a:endParaRPr lang="en-US" altLang="zh-CN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通用性强，但本质上还是递归，只是人工做了本来由编译器做的事情，优化效果不明显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方法</a:t>
            </a:r>
            <a:r>
              <a:rPr lang="en-US" altLang="zh-CN" dirty="0">
                <a:solidFill>
                  <a:srgbClr val="000000"/>
                </a:solidFill>
              </a:rPr>
              <a:t>2. </a:t>
            </a:r>
            <a:r>
              <a:rPr lang="zh-CN" altLang="en-US" dirty="0">
                <a:solidFill>
                  <a:srgbClr val="000000"/>
                </a:solidFill>
              </a:rPr>
              <a:t>用递推来实现递归函数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方法</a:t>
            </a:r>
            <a:r>
              <a:rPr lang="en-US" altLang="zh-CN" dirty="0">
                <a:solidFill>
                  <a:srgbClr val="000000"/>
                </a:solidFill>
              </a:rPr>
              <a:t>3. </a:t>
            </a:r>
            <a:r>
              <a:rPr lang="zh-CN" altLang="en-US" dirty="0">
                <a:solidFill>
                  <a:srgbClr val="000000"/>
                </a:solidFill>
              </a:rPr>
              <a:t>通过</a:t>
            </a:r>
            <a:r>
              <a:rPr lang="zh-CN" altLang="zh-CN" dirty="0">
                <a:solidFill>
                  <a:srgbClr val="000000"/>
                </a:solidFill>
              </a:rPr>
              <a:t>变换</a:t>
            </a:r>
            <a:r>
              <a:rPr lang="zh-CN" altLang="en-US" dirty="0">
                <a:solidFill>
                  <a:srgbClr val="000000"/>
                </a:solidFill>
              </a:rPr>
              <a:t>将递归转化为尾递归，进而迭代求出结果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方法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r>
              <a:rPr lang="zh-CN" altLang="en-US" dirty="0">
                <a:solidFill>
                  <a:srgbClr val="000000"/>
                </a:solidFill>
              </a:rPr>
              <a:t>、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r>
              <a:rPr lang="zh-CN" altLang="en-US" dirty="0">
                <a:solidFill>
                  <a:srgbClr val="000000"/>
                </a:solidFill>
              </a:rPr>
              <a:t>在时空复杂度上均有较大改善，但其适用范围有限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DB867D-F88D-4C06-B9EA-AE2F6B0B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260FC-FF43-4D21-B2AF-B670E563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BB2AF-8C0D-4A92-BBE9-689D5027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27F8047-B02A-484C-84AF-B00E07BDE825}"/>
              </a:ext>
            </a:extLst>
          </p:cNvPr>
          <p:cNvSpPr/>
          <p:nvPr/>
        </p:nvSpPr>
        <p:spPr>
          <a:xfrm>
            <a:off x="4524866" y="793505"/>
            <a:ext cx="4353560" cy="57034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</a:rPr>
              <a:t>5</a:t>
            </a:r>
            <a:r>
              <a:rPr lang="zh-CN" altLang="en-US" sz="2400" dirty="0">
                <a:solidFill>
                  <a:schemeClr val="tx1"/>
                </a:solidFill>
              </a:rPr>
              <a:t>章：</a:t>
            </a:r>
            <a:r>
              <a:rPr lang="zh-CN" altLang="en-US" sz="2400" dirty="0">
                <a:solidFill>
                  <a:srgbClr val="FF0000"/>
                </a:solidFill>
              </a:rPr>
              <a:t>递归</a:t>
            </a:r>
            <a:r>
              <a:rPr lang="zh-CN" altLang="en-US" sz="2400" dirty="0">
                <a:solidFill>
                  <a:schemeClr val="tx1"/>
                </a:solidFill>
              </a:rPr>
              <a:t>回溯 </a:t>
            </a:r>
            <a:r>
              <a:rPr lang="en-US" altLang="zh-CN" sz="2400" dirty="0">
                <a:solidFill>
                  <a:schemeClr val="tx1"/>
                </a:solidFill>
              </a:rPr>
              <a:t>vs </a:t>
            </a:r>
            <a:r>
              <a:rPr lang="zh-CN" altLang="en-US" sz="2400" dirty="0">
                <a:solidFill>
                  <a:srgbClr val="FF0000"/>
                </a:solidFill>
              </a:rPr>
              <a:t>递推</a:t>
            </a:r>
            <a:r>
              <a:rPr lang="zh-CN" altLang="en-US" sz="2400" dirty="0">
                <a:solidFill>
                  <a:schemeClr val="tx1"/>
                </a:solidFill>
              </a:rPr>
              <a:t>回溯</a:t>
            </a:r>
          </a:p>
        </p:txBody>
      </p:sp>
    </p:spTree>
    <p:extLst>
      <p:ext uri="{BB962C8B-B14F-4D97-AF65-F5344CB8AC3E}">
        <p14:creationId xmlns:p14="http://schemas.microsoft.com/office/powerpoint/2010/main" val="389644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AF838-C5F4-479F-9DD4-FE6B8802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</a:rPr>
              <a:t>2.2 </a:t>
            </a:r>
            <a:r>
              <a:rPr lang="zh-CN" altLang="en-US" dirty="0">
                <a:latin typeface="Times New Roman" pitchFamily="18" charset="0"/>
              </a:rPr>
              <a:t>分治</a:t>
            </a:r>
            <a:r>
              <a:rPr lang="zh-CN" altLang="en-US">
                <a:latin typeface="Times New Roman" pitchFamily="18" charset="0"/>
              </a:rPr>
              <a:t>设计方法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45694-F429-4355-B417-C1E5FEF93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适用问题</a:t>
            </a:r>
            <a:endParaRPr lang="en-US" altLang="zh-CN" dirty="0"/>
          </a:p>
          <a:p>
            <a:r>
              <a:rPr lang="zh-CN" altLang="en-US" dirty="0">
                <a:latin typeface="Times New Roman" pitchFamily="18" charset="0"/>
              </a:rPr>
              <a:t>设计原理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求解步骤</a:t>
            </a:r>
            <a:endParaRPr lang="en-US" altLang="zh-CN" dirty="0"/>
          </a:p>
          <a:p>
            <a:r>
              <a:rPr lang="zh-CN" altLang="en-US" dirty="0"/>
              <a:t>复杂性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FDBD7-5B8D-4E54-B4F0-C3892469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CBB24-9532-41EF-81D8-8D1112C2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07AEE-3617-424F-B48E-4897EEBF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076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D6C67-0671-49A1-917F-5FC3C524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适用问题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681D4-5E9B-418B-9F26-1C164F96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      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 Light" panose="020B0502040204020203" pitchFamily="34" charset="-122"/>
              </a:rPr>
              <a:t>分治法所能解决的问题一般具有以下几个特征：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问题规模缩小到一定的程度就可以容易地解决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sz="2400" dirty="0">
              <a:latin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sz="2400" dirty="0">
              <a:latin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可以分解为若干个规模较小的相同问题，即该问题具有最优子结构性质</a:t>
            </a:r>
            <a:r>
              <a:rPr lang="en-US" altLang="zh-CN" sz="2400" dirty="0">
                <a:latin typeface="微软雅黑 Light" panose="020B0502040204020203" pitchFamily="34" charset="-122"/>
              </a:rPr>
              <a:t>. e.g. </a:t>
            </a:r>
            <a:r>
              <a:rPr lang="zh-CN" altLang="en-US" sz="2400" dirty="0">
                <a:latin typeface="微软雅黑 Light" panose="020B0502040204020203" pitchFamily="34" charset="-122"/>
              </a:rPr>
              <a:t>反例，</a:t>
            </a:r>
            <a:r>
              <a:rPr lang="en-US" altLang="zh-CN" sz="2400" dirty="0" err="1">
                <a:latin typeface="微软雅黑 Light" panose="020B0502040204020203" pitchFamily="34" charset="-122"/>
              </a:rPr>
              <a:t>hanoi</a:t>
            </a:r>
            <a:r>
              <a:rPr lang="en-US" altLang="zh-CN" sz="2400" dirty="0">
                <a:latin typeface="微软雅黑 Light" panose="020B0502040204020203" pitchFamily="34" charset="-122"/>
              </a:rPr>
              <a:t>(n, </a:t>
            </a:r>
            <a:r>
              <a:rPr lang="en-US" altLang="zh-CN" sz="2400" dirty="0" err="1">
                <a:latin typeface="微软雅黑 Light" panose="020B0502040204020203" pitchFamily="34" charset="-122"/>
              </a:rPr>
              <a:t>a,b,c</a:t>
            </a:r>
            <a:r>
              <a:rPr lang="en-US" altLang="zh-CN" sz="2400" dirty="0">
                <a:latin typeface="微软雅黑 Light" panose="020B0502040204020203" pitchFamily="34" charset="-122"/>
              </a:rPr>
              <a:t>) </a:t>
            </a:r>
          </a:p>
          <a:p>
            <a:endParaRPr lang="zh-CN" altLang="en-US" sz="2400" dirty="0">
              <a:latin typeface="微软雅黑 Light" panose="020B0502040204020203" pitchFamily="34" charset="-122"/>
              <a:cs typeface="楷体_GB2312"/>
            </a:endParaRPr>
          </a:p>
          <a:p>
            <a:endParaRPr lang="en-US" altLang="zh-CN" sz="2400" dirty="0">
              <a:latin typeface="微软雅黑 Light" panose="020B0502040204020203" pitchFamily="34" charset="-122"/>
            </a:endParaRPr>
          </a:p>
          <a:p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16B78-223A-47F2-A84B-687D1A96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1D203-0755-4668-8DF5-C6ABFF76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A6AF6-CEFC-40D0-AB90-21337647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E931041-245A-4F26-8EE1-A8FF02266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16" y="1956464"/>
            <a:ext cx="6913562" cy="940514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楷体_GB2312"/>
              </a:rPr>
              <a:t>问题的计算复杂性一般是随着问题规模的增加而增加，因此大部分问题满足这个特征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959A80E-D14B-4343-9092-8B1A6846F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516" y="4335786"/>
            <a:ext cx="6913562" cy="940514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这条特征是应用分治法的前提，许多问题可以满足此特征，此特征反映了递归思想的应用</a:t>
            </a:r>
          </a:p>
        </p:txBody>
      </p:sp>
    </p:spTree>
    <p:extLst>
      <p:ext uri="{BB962C8B-B14F-4D97-AF65-F5344CB8AC3E}">
        <p14:creationId xmlns:p14="http://schemas.microsoft.com/office/powerpoint/2010/main" val="388243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2.0 </a:t>
            </a:r>
            <a:r>
              <a:rPr lang="zh-CN" altLang="en-US" dirty="0">
                <a:latin typeface="Times New Roman" pitchFamily="18" charset="0"/>
              </a:rPr>
              <a:t>分治策略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FAFEE-6F92-44E5-A97D-F878C21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设计思想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将一个难以直接解决的大问题，分割成一些规模较小的相同问题，以便各个击破，分而治之。</a:t>
            </a:r>
          </a:p>
          <a:p>
            <a:endParaRPr lang="en-US" altLang="zh-CN" dirty="0">
              <a:latin typeface="Times New Roman" pitchFamily="18" charset="0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</a:rPr>
              <a:t>对程序设计</a:t>
            </a:r>
            <a:r>
              <a:rPr lang="en-US" altLang="zh-CN" dirty="0">
                <a:latin typeface="Times New Roman" pitchFamily="18" charset="0"/>
              </a:rPr>
              <a:t>programming</a:t>
            </a:r>
            <a:r>
              <a:rPr lang="zh-CN" altLang="en-US" dirty="0">
                <a:latin typeface="Times New Roman" pitchFamily="18" charset="0"/>
              </a:rPr>
              <a:t>的影响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多核、多处理机上的多线程编程（</a:t>
            </a:r>
            <a:r>
              <a:rPr lang="en-US" altLang="zh-CN" dirty="0">
                <a:latin typeface="Times New Roman" pitchFamily="18" charset="0"/>
              </a:rPr>
              <a:t>multithread programming</a:t>
            </a:r>
            <a:r>
              <a:rPr lang="zh-CN" altLang="en-US" dirty="0">
                <a:latin typeface="Times New Roman" pitchFamily="18" charset="0"/>
              </a:rPr>
              <a:t>），分布式并行计算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硬件基础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多核多</a:t>
            </a:r>
            <a:r>
              <a:rPr lang="en-US" altLang="zh-CN" dirty="0">
                <a:latin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</a:rPr>
              <a:t>计算平台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分布式计算系统，高性能计算</a:t>
            </a:r>
            <a:r>
              <a:rPr lang="en-US" altLang="zh-CN" dirty="0">
                <a:latin typeface="Times New Roman" pitchFamily="18" charset="0"/>
              </a:rPr>
              <a:t>HPC	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69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D6C67-0671-49A1-917F-5FC3C524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适用问题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681D4-5E9B-418B-9F26-1C164F966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cs typeface="楷体_GB2312"/>
              </a:rPr>
              <a:t>利用该问题分解出的子问题的解可以合并为该问题的解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cs typeface="楷体_GB2312"/>
              </a:rPr>
              <a:t>该问题所分解出的各个子问题是相互独立的（可以并行求解），即子问题之间不包含公共的子问题</a:t>
            </a:r>
            <a:r>
              <a:rPr lang="en-US" altLang="zh-CN" dirty="0">
                <a:latin typeface="微软雅黑 Light" panose="020B0502040204020203" pitchFamily="34" charset="-122"/>
              </a:rPr>
              <a:t>) </a:t>
            </a:r>
          </a:p>
          <a:p>
            <a:endParaRPr lang="zh-CN" altLang="en-US" dirty="0">
              <a:latin typeface="微软雅黑 Light" panose="020B0502040204020203" pitchFamily="34" charset="-122"/>
              <a:cs typeface="楷体_GB2312"/>
            </a:endParaRPr>
          </a:p>
          <a:p>
            <a:endParaRPr lang="en-US" altLang="zh-CN" dirty="0">
              <a:latin typeface="微软雅黑 Light" panose="020B0502040204020203" pitchFamily="34" charset="-122"/>
            </a:endParaRPr>
          </a:p>
          <a:p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latin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16B78-223A-47F2-A84B-687D1A96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1D203-0755-4668-8DF5-C6ABFF76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A6AF6-CEFC-40D0-AB90-21337647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E931041-245A-4F26-8EE1-A8FF02266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82" y="1348344"/>
            <a:ext cx="6913562" cy="1569660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能否利用分治法完全取决于问题是否具有这条特征，如果具备了前两条特征，而不具备第三条特征，则可以考虑贪心算法或动态规划。</a:t>
            </a: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反例：两点间最短路径？！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3F7E0A86-A078-47B6-87D2-0B8BC91EB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11" y="4316415"/>
            <a:ext cx="6913562" cy="1603375"/>
          </a:xfrm>
          <a:prstGeom prst="rect">
            <a:avLst/>
          </a:prstGeom>
          <a:noFill/>
          <a:ln w="508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这条特征涉及到分治法的效率。如果各子问题不独立，则分治法要做许多不必要的工作，重复地解公共的子问题，此时虽然也可用分治法，但一般用动态规划较好</a:t>
            </a:r>
          </a:p>
        </p:txBody>
      </p:sp>
    </p:spTree>
    <p:extLst>
      <p:ext uri="{BB962C8B-B14F-4D97-AF65-F5344CB8AC3E}">
        <p14:creationId xmlns:p14="http://schemas.microsoft.com/office/powerpoint/2010/main" val="2708216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22EF1-FC58-4D7D-A25E-7DF2A4B2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分治法基本步骤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8419C-C9B6-4136-9DF0-B8E9500E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29928-7847-41FE-BA59-BE1896A7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AC129-E479-431B-A702-056B4463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442539C-246A-4E18-B12A-2C7000E26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61" y="1105127"/>
            <a:ext cx="825302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divide-and-conquer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(P)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if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( | P | &lt;= n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0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) </a:t>
            </a:r>
            <a:r>
              <a:rPr lang="en-US" altLang="zh-CN" sz="2400" b="1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adhoc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(P);   //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解决小规模的问题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divide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P into smaller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subinstances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P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,P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2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,...,P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；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//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分解问题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for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(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=1,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&lt;=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k,i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++)           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//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串行、并行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递归地解各子问题</a:t>
            </a:r>
            <a:endParaRPr lang="en-US" altLang="zh-CN" sz="2400" dirty="0">
              <a:latin typeface="+mn-lt"/>
              <a:ea typeface="微软雅黑 Light" panose="020B0502040204020203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y</a:t>
            </a:r>
            <a:r>
              <a:rPr lang="en-US" altLang="zh-CN" sz="2400" baseline="-250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=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divide-and-conquer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(P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);  </a:t>
            </a:r>
            <a:endParaRPr lang="zh-CN" altLang="en-US" sz="2400" dirty="0">
              <a:latin typeface="+mn-lt"/>
              <a:ea typeface="微软雅黑 Light" panose="020B0502040204020203" pitchFamily="34" charset="-122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return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merge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(y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,...,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y</a:t>
            </a:r>
            <a:r>
              <a:rPr lang="en-US" altLang="zh-CN" sz="2400" baseline="-25000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);  //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将各子问题的解合并为原问题的解</a:t>
            </a:r>
          </a:p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487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41AA1-503C-41E1-B77F-1F4C9BEB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分治法基本步骤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18E78-7E16-4549-89C5-8FD7A0C0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cs typeface="楷体_GB2312"/>
              </a:rPr>
              <a:t>在用分治法设计算法时，从</a:t>
            </a:r>
            <a:r>
              <a:rPr lang="zh-CN" altLang="en-US" sz="2400" b="1" dirty="0"/>
              <a:t>平衡</a:t>
            </a:r>
            <a:r>
              <a:rPr lang="en-US" altLang="zh-CN" sz="2400" b="1" dirty="0">
                <a:cs typeface="楷体_GB2312"/>
              </a:rPr>
              <a:t>(balancing)</a:t>
            </a:r>
            <a:r>
              <a:rPr lang="zh-CN" altLang="en-US" dirty="0"/>
              <a:t>子问题、提高算法效率角度出发，</a:t>
            </a:r>
            <a:r>
              <a:rPr lang="zh-CN" altLang="en-US" b="1" dirty="0"/>
              <a:t>应</a:t>
            </a:r>
            <a:r>
              <a:rPr lang="zh-CN" altLang="en-US" b="1" dirty="0">
                <a:cs typeface="楷体_GB2312"/>
              </a:rPr>
              <a:t>尽可能</a:t>
            </a:r>
            <a:r>
              <a:rPr lang="zh-CN" altLang="en-US" sz="2400" b="1" dirty="0">
                <a:cs typeface="楷体_GB2312"/>
              </a:rPr>
              <a:t>使</a:t>
            </a:r>
            <a:r>
              <a:rPr lang="zh-CN" altLang="en-US" sz="2400" b="1" dirty="0">
                <a:solidFill>
                  <a:srgbClr val="FF0000"/>
                </a:solidFill>
                <a:cs typeface="楷体_GB2312"/>
              </a:rPr>
              <a:t>分解后的各个子问题的规模大致相同</a:t>
            </a:r>
            <a:r>
              <a:rPr lang="zh-CN" altLang="en-US" sz="2400" dirty="0">
                <a:cs typeface="楷体_GB2312"/>
              </a:rPr>
              <a:t>，即将一个问题分成大小相等的</a:t>
            </a:r>
            <a:r>
              <a:rPr lang="en-US" altLang="zh-CN" sz="2400" dirty="0">
                <a:cs typeface="楷体_GB2312"/>
              </a:rPr>
              <a:t>k</a:t>
            </a:r>
            <a:r>
              <a:rPr lang="zh-CN" altLang="en-US" sz="2400" dirty="0">
                <a:cs typeface="楷体_GB2312"/>
              </a:rPr>
              <a:t>个子问题</a:t>
            </a:r>
            <a:endParaRPr lang="en-US" altLang="zh-CN" sz="2400" dirty="0">
              <a:cs typeface="楷体_GB2312"/>
            </a:endParaRPr>
          </a:p>
          <a:p>
            <a:pPr lvl="1"/>
            <a:r>
              <a:rPr lang="zh-CN" altLang="en-US" dirty="0">
                <a:cs typeface="楷体_GB2312"/>
              </a:rPr>
              <a:t>正例：二分搜索、合并排序</a:t>
            </a:r>
            <a:endParaRPr lang="en-US" altLang="zh-CN" sz="2400" dirty="0">
              <a:cs typeface="楷体_GB2312"/>
            </a:endParaRPr>
          </a:p>
          <a:p>
            <a:pPr lvl="1"/>
            <a:r>
              <a:rPr lang="zh-CN" altLang="en-US" dirty="0">
                <a:cs typeface="楷体_GB2312"/>
              </a:rPr>
              <a:t>反例：</a:t>
            </a:r>
            <a:r>
              <a:rPr lang="en-US" altLang="zh-CN" dirty="0">
                <a:cs typeface="楷体_GB2312"/>
              </a:rPr>
              <a:t>Hanoi</a:t>
            </a:r>
            <a:r>
              <a:rPr lang="zh-CN" altLang="en-US" dirty="0">
                <a:cs typeface="楷体_GB2312"/>
              </a:rPr>
              <a:t>塔，</a:t>
            </a:r>
            <a:endParaRPr lang="en-US" altLang="zh-CN" dirty="0">
              <a:cs typeface="楷体_GB2312"/>
            </a:endParaRPr>
          </a:p>
          <a:p>
            <a:pPr marL="268287" lvl="1" indent="0">
              <a:buNone/>
            </a:pPr>
            <a:r>
              <a:rPr lang="en-US" altLang="zh-CN" sz="2400" dirty="0">
                <a:cs typeface="楷体_GB2312"/>
              </a:rPr>
              <a:t>             2</a:t>
            </a:r>
            <a:r>
              <a:rPr lang="zh-CN" altLang="en-US" sz="2400" dirty="0">
                <a:cs typeface="楷体_GB2312"/>
              </a:rPr>
              <a:t>个子问题：</a:t>
            </a:r>
            <a:r>
              <a:rPr lang="en-US" altLang="zh-CN" sz="2400" dirty="0">
                <a:solidFill>
                  <a:srgbClr val="FF0000"/>
                </a:solidFill>
                <a:cs typeface="楷体_GB2312"/>
              </a:rPr>
              <a:t>n-1</a:t>
            </a:r>
            <a:r>
              <a:rPr lang="zh-CN" altLang="en-US" sz="2400" dirty="0">
                <a:cs typeface="楷体_GB2312"/>
              </a:rPr>
              <a:t>个盘、底层</a:t>
            </a:r>
            <a:r>
              <a:rPr lang="en-US" altLang="zh-CN" sz="2400" dirty="0">
                <a:solidFill>
                  <a:srgbClr val="FF0000"/>
                </a:solidFill>
                <a:cs typeface="楷体_GB2312"/>
              </a:rPr>
              <a:t>1</a:t>
            </a:r>
            <a:r>
              <a:rPr lang="zh-CN" altLang="en-US" sz="2400" dirty="0">
                <a:cs typeface="楷体_GB2312"/>
              </a:rPr>
              <a:t>个最大盘</a:t>
            </a:r>
            <a:endParaRPr lang="en-US" altLang="zh-CN" sz="2400" dirty="0">
              <a:cs typeface="楷体_GB231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6BC71-88A0-43E8-AFE6-530AC052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D2F12-9A43-4B3A-86A7-60D2963B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D72B6-DB7B-48E8-A2DF-7335311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85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6650C-1C8C-4B1C-BD47-7F0495AD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分治算法的复杂性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33C11-40AB-4F18-91F8-96F43290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采用分治法，将规模为</a:t>
            </a:r>
            <a:r>
              <a:rPr lang="en-US" altLang="zh-CN" sz="2400" dirty="0"/>
              <a:t>n</a:t>
            </a:r>
            <a:r>
              <a:rPr lang="zh-CN" altLang="en-US" sz="2400" dirty="0"/>
              <a:t>的问题分成</a:t>
            </a:r>
            <a:r>
              <a:rPr lang="en-US" altLang="zh-CN" sz="2400" i="1" dirty="0">
                <a:solidFill>
                  <a:srgbClr val="FF0000"/>
                </a:solidFill>
              </a:rPr>
              <a:t>k</a:t>
            </a:r>
            <a:r>
              <a:rPr lang="zh-CN" altLang="en-US" sz="2400" dirty="0"/>
              <a:t>个规模为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en-US" altLang="zh-CN" sz="2400" dirty="0"/>
              <a:t>/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的子问题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400" dirty="0"/>
              <a:t>原问题</a:t>
            </a:r>
            <a:r>
              <a:rPr lang="en-US" altLang="zh-CN" sz="2400" dirty="0"/>
              <a:t>/</a:t>
            </a:r>
            <a:r>
              <a:rPr lang="zh-CN" altLang="en-US" sz="2400" dirty="0"/>
              <a:t>子问题所处层次</a:t>
            </a:r>
            <a:r>
              <a:rPr lang="en-US" altLang="zh-CN" sz="2400" dirty="0"/>
              <a:t>:          </a:t>
            </a:r>
            <a:r>
              <a:rPr lang="en-US" altLang="zh-CN" sz="2400" i="1" dirty="0"/>
              <a:t>j</a:t>
            </a:r>
            <a:r>
              <a:rPr lang="en-US" altLang="zh-CN" sz="2400" dirty="0"/>
              <a:t>,  </a:t>
            </a:r>
            <a:r>
              <a:rPr lang="en-US" altLang="zh-CN" sz="2400" i="1" dirty="0"/>
              <a:t>j</a:t>
            </a:r>
            <a:r>
              <a:rPr lang="en-US" altLang="zh-CN" sz="2400" dirty="0"/>
              <a:t>=0,1,2,…, </a:t>
            </a:r>
            <a:r>
              <a:rPr lang="en-US" altLang="zh-CN" sz="2400" i="1" dirty="0"/>
              <a:t>log</a:t>
            </a:r>
            <a:r>
              <a:rPr lang="en-US" altLang="zh-CN" sz="2400" i="1" baseline="-25000" dirty="0"/>
              <a:t>m</a:t>
            </a:r>
            <a:r>
              <a:rPr lang="en-US" altLang="zh-CN" sz="2400" i="1" dirty="0"/>
              <a:t>n</a:t>
            </a:r>
            <a:r>
              <a:rPr lang="en-US" altLang="zh-CN" sz="2400" dirty="0"/>
              <a:t>-1</a:t>
            </a:r>
          </a:p>
          <a:p>
            <a:r>
              <a:rPr lang="zh-CN" altLang="en-US" sz="2400" dirty="0"/>
              <a:t>第</a:t>
            </a:r>
            <a:r>
              <a:rPr lang="en-US" altLang="zh-CN" sz="2400" i="1" dirty="0"/>
              <a:t>j</a:t>
            </a:r>
            <a:r>
              <a:rPr lang="zh-CN" altLang="en-US" sz="2400" dirty="0"/>
              <a:t>层原问题</a:t>
            </a:r>
            <a:r>
              <a:rPr lang="en-US" altLang="zh-CN" sz="2400" dirty="0"/>
              <a:t>/</a:t>
            </a:r>
            <a:r>
              <a:rPr lang="zh-CN" altLang="en-US" sz="2400" dirty="0"/>
              <a:t>子问题的规模： </a:t>
            </a:r>
            <a:r>
              <a:rPr lang="en-US" altLang="zh-CN" sz="2400" i="1" dirty="0"/>
              <a:t>n</a:t>
            </a:r>
            <a:r>
              <a:rPr lang="en-US" altLang="zh-CN" sz="2400" dirty="0"/>
              <a:t>/</a:t>
            </a:r>
            <a:r>
              <a:rPr lang="en-US" altLang="zh-CN" sz="2400" i="1" dirty="0" err="1"/>
              <a:t>m</a:t>
            </a:r>
            <a:r>
              <a:rPr lang="en-US" altLang="zh-CN" sz="2400" i="1" baseline="30000" dirty="0" err="1"/>
              <a:t>j</a:t>
            </a:r>
            <a:endParaRPr lang="en-US" altLang="zh-CN" sz="2400" i="1" baseline="30000" dirty="0"/>
          </a:p>
          <a:p>
            <a:r>
              <a:rPr lang="zh-CN" altLang="en-US" sz="2400" dirty="0"/>
              <a:t>第</a:t>
            </a:r>
            <a:r>
              <a:rPr lang="en-US" altLang="zh-CN" sz="2400" i="1" dirty="0"/>
              <a:t>j</a:t>
            </a:r>
            <a:r>
              <a:rPr lang="zh-CN" altLang="en-US" sz="2400" dirty="0"/>
              <a:t>层原问题</a:t>
            </a:r>
            <a:r>
              <a:rPr lang="en-US" altLang="zh-CN" sz="2400" dirty="0"/>
              <a:t>/</a:t>
            </a:r>
            <a:r>
              <a:rPr lang="zh-CN" altLang="en-US" sz="2400" dirty="0"/>
              <a:t>子问题的总数： </a:t>
            </a:r>
            <a:r>
              <a:rPr lang="en-US" altLang="zh-CN" sz="2400" i="1" dirty="0" err="1"/>
              <a:t>k</a:t>
            </a:r>
            <a:r>
              <a:rPr lang="en-US" altLang="zh-CN" sz="2400" i="1" baseline="30000" dirty="0" err="1"/>
              <a:t>j</a:t>
            </a:r>
            <a:endParaRPr lang="en-US" altLang="zh-CN" sz="2400" i="1" baseline="300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8B383-62B9-46B7-ACC3-1E4AE734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CB7EB-E1E0-40CD-AF13-925DDDC2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3CB87B-A95D-4BF9-A4C3-4AA3A88C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100E753D-930F-4657-B3DA-D8F911F4C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935" y="1581029"/>
            <a:ext cx="800100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/>
              <a:t>n</a:t>
            </a:r>
          </a:p>
        </p:txBody>
      </p:sp>
      <p:cxnSp>
        <p:nvCxnSpPr>
          <p:cNvPr id="8" name="AutoShape 5">
            <a:extLst>
              <a:ext uri="{FF2B5EF4-FFF2-40B4-BE49-F238E27FC236}">
                <a16:creationId xmlns:a16="http://schemas.microsoft.com/office/drawing/2014/main" id="{1639EB3C-05E2-467F-9209-0C78B70353AD}"/>
              </a:ext>
            </a:extLst>
          </p:cNvPr>
          <p:cNvCxnSpPr>
            <a:cxnSpLocks noChangeShapeType="1"/>
            <a:stCxn id="7" idx="4"/>
          </p:cNvCxnSpPr>
          <p:nvPr/>
        </p:nvCxnSpPr>
        <p:spPr bwMode="auto">
          <a:xfrm>
            <a:off x="4360985" y="2200154"/>
            <a:ext cx="3621088" cy="8128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9A56EB4D-1A9C-42C2-88C5-EF0C2EA774E1}"/>
              </a:ext>
            </a:extLst>
          </p:cNvPr>
          <p:cNvCxnSpPr>
            <a:cxnSpLocks noChangeShapeType="1"/>
            <a:stCxn id="7" idx="4"/>
          </p:cNvCxnSpPr>
          <p:nvPr/>
        </p:nvCxnSpPr>
        <p:spPr bwMode="auto">
          <a:xfrm flipH="1">
            <a:off x="1708273" y="2200154"/>
            <a:ext cx="2652712" cy="942975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E19215EC-D5F1-4A35-918A-907DDCE3599A}"/>
              </a:ext>
            </a:extLst>
          </p:cNvPr>
          <p:cNvCxnSpPr>
            <a:cxnSpLocks noChangeShapeType="1"/>
            <a:stCxn id="7" idx="4"/>
            <a:endCxn id="19" idx="0"/>
          </p:cNvCxnSpPr>
          <p:nvPr/>
        </p:nvCxnSpPr>
        <p:spPr bwMode="auto">
          <a:xfrm flipH="1">
            <a:off x="3605335" y="2200154"/>
            <a:ext cx="755650" cy="93345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E7C51BF3-2D8C-448C-ABC9-D2488537C860}"/>
              </a:ext>
            </a:extLst>
          </p:cNvPr>
          <p:cNvCxnSpPr>
            <a:cxnSpLocks noChangeShapeType="1"/>
            <a:stCxn id="7" idx="4"/>
            <a:endCxn id="24" idx="1"/>
          </p:cNvCxnSpPr>
          <p:nvPr/>
        </p:nvCxnSpPr>
        <p:spPr bwMode="auto">
          <a:xfrm>
            <a:off x="4360985" y="2200154"/>
            <a:ext cx="1049338" cy="957262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AutoShape 9">
            <a:extLst>
              <a:ext uri="{FF2B5EF4-FFF2-40B4-BE49-F238E27FC236}">
                <a16:creationId xmlns:a16="http://schemas.microsoft.com/office/drawing/2014/main" id="{90AE95C2-C932-4210-94B1-B2F90060B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666" y="1300903"/>
            <a:ext cx="1176338" cy="871728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 dirty="0"/>
              <a:t>T(n)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DC6E1698-2C03-47FE-9D43-D0454F048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454" y="1565670"/>
            <a:ext cx="10668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>
                <a:latin typeface="+mn-lt"/>
              </a:rPr>
              <a:t>=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1D800BD4-A15E-4501-8E1E-59D1C718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910" y="3143129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/>
              <a:t>n/m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2792B38B-1169-455C-B540-BF064DE354CB}"/>
              </a:ext>
            </a:extLst>
          </p:cNvPr>
          <p:cNvCxnSpPr>
            <a:cxnSpLocks noChangeShapeType="1"/>
            <a:stCxn id="14" idx="4"/>
          </p:cNvCxnSpPr>
          <p:nvPr/>
        </p:nvCxnSpPr>
        <p:spPr bwMode="auto">
          <a:xfrm>
            <a:off x="1684460" y="3647954"/>
            <a:ext cx="766763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509101F1-36CB-4E89-BF0E-2FAD7F32BE36}"/>
              </a:ext>
            </a:extLst>
          </p:cNvPr>
          <p:cNvCxnSpPr>
            <a:cxnSpLocks noChangeShapeType="1"/>
            <a:stCxn id="14" idx="4"/>
          </p:cNvCxnSpPr>
          <p:nvPr/>
        </p:nvCxnSpPr>
        <p:spPr bwMode="auto">
          <a:xfrm flipH="1">
            <a:off x="822448" y="3647954"/>
            <a:ext cx="862012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D4DB2960-D922-4F28-93E7-1908C6023F40}"/>
              </a:ext>
            </a:extLst>
          </p:cNvPr>
          <p:cNvCxnSpPr>
            <a:cxnSpLocks noChangeShapeType="1"/>
            <a:stCxn id="14" idx="4"/>
          </p:cNvCxnSpPr>
          <p:nvPr/>
        </p:nvCxnSpPr>
        <p:spPr bwMode="auto">
          <a:xfrm flipH="1">
            <a:off x="1365373" y="3647954"/>
            <a:ext cx="319087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16">
            <a:extLst>
              <a:ext uri="{FF2B5EF4-FFF2-40B4-BE49-F238E27FC236}">
                <a16:creationId xmlns:a16="http://schemas.microsoft.com/office/drawing/2014/main" id="{3E9810E0-7B74-43E7-AE48-3B66944E50E9}"/>
              </a:ext>
            </a:extLst>
          </p:cNvPr>
          <p:cNvCxnSpPr>
            <a:cxnSpLocks noChangeShapeType="1"/>
            <a:stCxn id="14" idx="4"/>
          </p:cNvCxnSpPr>
          <p:nvPr/>
        </p:nvCxnSpPr>
        <p:spPr bwMode="auto">
          <a:xfrm>
            <a:off x="1684460" y="3647954"/>
            <a:ext cx="223838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Oval 22">
            <a:extLst>
              <a:ext uri="{FF2B5EF4-FFF2-40B4-BE49-F238E27FC236}">
                <a16:creationId xmlns:a16="http://schemas.microsoft.com/office/drawing/2014/main" id="{6ABD18C5-4743-4629-A4B6-08A9AAF1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785" y="3143129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/>
              <a:t>n/m</a:t>
            </a:r>
          </a:p>
        </p:txBody>
      </p:sp>
      <p:cxnSp>
        <p:nvCxnSpPr>
          <p:cNvPr id="20" name="AutoShape 23">
            <a:extLst>
              <a:ext uri="{FF2B5EF4-FFF2-40B4-BE49-F238E27FC236}">
                <a16:creationId xmlns:a16="http://schemas.microsoft.com/office/drawing/2014/main" id="{92CB3169-0FF4-47B3-BA93-1E7F23A279B0}"/>
              </a:ext>
            </a:extLst>
          </p:cNvPr>
          <p:cNvCxnSpPr>
            <a:cxnSpLocks noChangeShapeType="1"/>
            <a:stCxn id="19" idx="4"/>
          </p:cNvCxnSpPr>
          <p:nvPr/>
        </p:nvCxnSpPr>
        <p:spPr bwMode="auto">
          <a:xfrm>
            <a:off x="3605335" y="3647954"/>
            <a:ext cx="766763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AutoShape 24">
            <a:extLst>
              <a:ext uri="{FF2B5EF4-FFF2-40B4-BE49-F238E27FC236}">
                <a16:creationId xmlns:a16="http://schemas.microsoft.com/office/drawing/2014/main" id="{832C45BB-5AFA-4D7B-90FD-6C9A7AA2988E}"/>
              </a:ext>
            </a:extLst>
          </p:cNvPr>
          <p:cNvCxnSpPr>
            <a:cxnSpLocks noChangeShapeType="1"/>
            <a:stCxn id="19" idx="4"/>
          </p:cNvCxnSpPr>
          <p:nvPr/>
        </p:nvCxnSpPr>
        <p:spPr bwMode="auto">
          <a:xfrm flipH="1">
            <a:off x="2743323" y="3647954"/>
            <a:ext cx="862012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AutoShape 25">
            <a:extLst>
              <a:ext uri="{FF2B5EF4-FFF2-40B4-BE49-F238E27FC236}">
                <a16:creationId xmlns:a16="http://schemas.microsoft.com/office/drawing/2014/main" id="{300FFC32-2DB0-4BC3-94C6-5DF68D07E904}"/>
              </a:ext>
            </a:extLst>
          </p:cNvPr>
          <p:cNvCxnSpPr>
            <a:cxnSpLocks noChangeShapeType="1"/>
            <a:stCxn id="19" idx="4"/>
          </p:cNvCxnSpPr>
          <p:nvPr/>
        </p:nvCxnSpPr>
        <p:spPr bwMode="auto">
          <a:xfrm flipH="1">
            <a:off x="3286248" y="3647954"/>
            <a:ext cx="319087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26">
            <a:extLst>
              <a:ext uri="{FF2B5EF4-FFF2-40B4-BE49-F238E27FC236}">
                <a16:creationId xmlns:a16="http://schemas.microsoft.com/office/drawing/2014/main" id="{077E1B8A-BCC3-4B47-8D8F-676D42DA3160}"/>
              </a:ext>
            </a:extLst>
          </p:cNvPr>
          <p:cNvCxnSpPr>
            <a:cxnSpLocks noChangeShapeType="1"/>
            <a:stCxn id="19" idx="4"/>
          </p:cNvCxnSpPr>
          <p:nvPr/>
        </p:nvCxnSpPr>
        <p:spPr bwMode="auto">
          <a:xfrm>
            <a:off x="3605335" y="3647954"/>
            <a:ext cx="223838" cy="64293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" name="Oval 32">
            <a:extLst>
              <a:ext uri="{FF2B5EF4-FFF2-40B4-BE49-F238E27FC236}">
                <a16:creationId xmlns:a16="http://schemas.microsoft.com/office/drawing/2014/main" id="{EF166CB0-3C16-421B-9454-B3C3D1D70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898" y="3093916"/>
            <a:ext cx="671512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/>
              <a:t>n/m</a:t>
            </a:r>
          </a:p>
        </p:txBody>
      </p:sp>
      <p:cxnSp>
        <p:nvCxnSpPr>
          <p:cNvPr id="25" name="AutoShape 33">
            <a:extLst>
              <a:ext uri="{FF2B5EF4-FFF2-40B4-BE49-F238E27FC236}">
                <a16:creationId xmlns:a16="http://schemas.microsoft.com/office/drawing/2014/main" id="{6F91946C-126C-46D4-9A04-CA493ACD25E5}"/>
              </a:ext>
            </a:extLst>
          </p:cNvPr>
          <p:cNvCxnSpPr>
            <a:cxnSpLocks noChangeShapeType="1"/>
            <a:stCxn id="24" idx="4"/>
          </p:cNvCxnSpPr>
          <p:nvPr/>
        </p:nvCxnSpPr>
        <p:spPr bwMode="auto">
          <a:xfrm>
            <a:off x="5648448" y="3598741"/>
            <a:ext cx="766762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34">
            <a:extLst>
              <a:ext uri="{FF2B5EF4-FFF2-40B4-BE49-F238E27FC236}">
                <a16:creationId xmlns:a16="http://schemas.microsoft.com/office/drawing/2014/main" id="{FA92AC84-C2EE-4573-9F85-1BF8A3333D01}"/>
              </a:ext>
            </a:extLst>
          </p:cNvPr>
          <p:cNvCxnSpPr>
            <a:cxnSpLocks noChangeShapeType="1"/>
            <a:stCxn id="24" idx="4"/>
          </p:cNvCxnSpPr>
          <p:nvPr/>
        </p:nvCxnSpPr>
        <p:spPr bwMode="auto">
          <a:xfrm flipH="1">
            <a:off x="4786435" y="3598741"/>
            <a:ext cx="86201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35">
            <a:extLst>
              <a:ext uri="{FF2B5EF4-FFF2-40B4-BE49-F238E27FC236}">
                <a16:creationId xmlns:a16="http://schemas.microsoft.com/office/drawing/2014/main" id="{657459B5-FF3F-4C17-A541-587E43FC75FC}"/>
              </a:ext>
            </a:extLst>
          </p:cNvPr>
          <p:cNvCxnSpPr>
            <a:cxnSpLocks noChangeShapeType="1"/>
            <a:stCxn id="24" idx="4"/>
          </p:cNvCxnSpPr>
          <p:nvPr/>
        </p:nvCxnSpPr>
        <p:spPr bwMode="auto">
          <a:xfrm flipH="1">
            <a:off x="5329360" y="3598741"/>
            <a:ext cx="31908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36">
            <a:extLst>
              <a:ext uri="{FF2B5EF4-FFF2-40B4-BE49-F238E27FC236}">
                <a16:creationId xmlns:a16="http://schemas.microsoft.com/office/drawing/2014/main" id="{3D56F4C1-BFB7-42B6-8997-7FB4CEDCC5B9}"/>
              </a:ext>
            </a:extLst>
          </p:cNvPr>
          <p:cNvCxnSpPr>
            <a:cxnSpLocks noChangeShapeType="1"/>
            <a:stCxn id="24" idx="4"/>
          </p:cNvCxnSpPr>
          <p:nvPr/>
        </p:nvCxnSpPr>
        <p:spPr bwMode="auto">
          <a:xfrm>
            <a:off x="5648448" y="3598741"/>
            <a:ext cx="223837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9" name="Oval 42">
            <a:extLst>
              <a:ext uri="{FF2B5EF4-FFF2-40B4-BE49-F238E27FC236}">
                <a16:creationId xmlns:a16="http://schemas.microsoft.com/office/drawing/2014/main" id="{DDD3CF6E-7E9A-4DF9-B1CA-1FC44CDB9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335" y="3093916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/>
              <a:t>n/m</a:t>
            </a:r>
          </a:p>
        </p:txBody>
      </p:sp>
      <p:cxnSp>
        <p:nvCxnSpPr>
          <p:cNvPr id="30" name="AutoShape 43">
            <a:extLst>
              <a:ext uri="{FF2B5EF4-FFF2-40B4-BE49-F238E27FC236}">
                <a16:creationId xmlns:a16="http://schemas.microsoft.com/office/drawing/2014/main" id="{EFB5E617-A1C5-48F6-B7C6-AF6317A52E6E}"/>
              </a:ext>
            </a:extLst>
          </p:cNvPr>
          <p:cNvCxnSpPr>
            <a:cxnSpLocks noChangeShapeType="1"/>
            <a:stCxn id="29" idx="4"/>
          </p:cNvCxnSpPr>
          <p:nvPr/>
        </p:nvCxnSpPr>
        <p:spPr bwMode="auto">
          <a:xfrm>
            <a:off x="7878885" y="3598741"/>
            <a:ext cx="76676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" name="AutoShape 44">
            <a:extLst>
              <a:ext uri="{FF2B5EF4-FFF2-40B4-BE49-F238E27FC236}">
                <a16:creationId xmlns:a16="http://schemas.microsoft.com/office/drawing/2014/main" id="{C6C3F106-A749-4891-B15C-B8639BC4104C}"/>
              </a:ext>
            </a:extLst>
          </p:cNvPr>
          <p:cNvCxnSpPr>
            <a:cxnSpLocks noChangeShapeType="1"/>
            <a:stCxn id="29" idx="4"/>
          </p:cNvCxnSpPr>
          <p:nvPr/>
        </p:nvCxnSpPr>
        <p:spPr bwMode="auto">
          <a:xfrm flipH="1">
            <a:off x="7016873" y="3598741"/>
            <a:ext cx="862012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2" name="AutoShape 45">
            <a:extLst>
              <a:ext uri="{FF2B5EF4-FFF2-40B4-BE49-F238E27FC236}">
                <a16:creationId xmlns:a16="http://schemas.microsoft.com/office/drawing/2014/main" id="{27F88DDF-E920-4C85-9AF4-04ABF15CEFB2}"/>
              </a:ext>
            </a:extLst>
          </p:cNvPr>
          <p:cNvCxnSpPr>
            <a:cxnSpLocks noChangeShapeType="1"/>
            <a:stCxn id="29" idx="4"/>
          </p:cNvCxnSpPr>
          <p:nvPr/>
        </p:nvCxnSpPr>
        <p:spPr bwMode="auto">
          <a:xfrm flipH="1">
            <a:off x="7559798" y="3598741"/>
            <a:ext cx="319087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3" name="AutoShape 46">
            <a:extLst>
              <a:ext uri="{FF2B5EF4-FFF2-40B4-BE49-F238E27FC236}">
                <a16:creationId xmlns:a16="http://schemas.microsoft.com/office/drawing/2014/main" id="{D9338BBD-0786-441A-AE42-35F89F060C01}"/>
              </a:ext>
            </a:extLst>
          </p:cNvPr>
          <p:cNvCxnSpPr>
            <a:cxnSpLocks noChangeShapeType="1"/>
            <a:stCxn id="29" idx="4"/>
          </p:cNvCxnSpPr>
          <p:nvPr/>
        </p:nvCxnSpPr>
        <p:spPr bwMode="auto">
          <a:xfrm>
            <a:off x="7878885" y="3598741"/>
            <a:ext cx="22383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" name="Text Box 52">
            <a:extLst>
              <a:ext uri="{FF2B5EF4-FFF2-40B4-BE49-F238E27FC236}">
                <a16:creationId xmlns:a16="http://schemas.microsoft.com/office/drawing/2014/main" id="{0881C469-660E-4A6B-B21B-B91BAD21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810" y="2776416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+mn-lt"/>
              </a:rPr>
              <a:t>1</a:t>
            </a:r>
          </a:p>
        </p:txBody>
      </p:sp>
      <p:sp>
        <p:nvSpPr>
          <p:cNvPr id="35" name="Text Box 54">
            <a:extLst>
              <a:ext uri="{FF2B5EF4-FFF2-40B4-BE49-F238E27FC236}">
                <a16:creationId xmlns:a16="http://schemas.microsoft.com/office/drawing/2014/main" id="{076CEE31-5E92-4280-AB47-19C72DF5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035" y="2776416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+mn-lt"/>
              </a:rPr>
              <a:t>2</a:t>
            </a:r>
          </a:p>
        </p:txBody>
      </p:sp>
      <p:sp>
        <p:nvSpPr>
          <p:cNvPr id="36" name="Text Box 55">
            <a:extLst>
              <a:ext uri="{FF2B5EF4-FFF2-40B4-BE49-F238E27FC236}">
                <a16:creationId xmlns:a16="http://schemas.microsoft.com/office/drawing/2014/main" id="{E94D3D2F-BB06-47AF-9063-5234D67BB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98" y="2776416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+mn-lt"/>
              </a:rPr>
              <a:t>3</a:t>
            </a:r>
          </a:p>
        </p:txBody>
      </p:sp>
      <p:sp>
        <p:nvSpPr>
          <p:cNvPr id="37" name="Text Box 56">
            <a:extLst>
              <a:ext uri="{FF2B5EF4-FFF2-40B4-BE49-F238E27FC236}">
                <a16:creationId xmlns:a16="http://schemas.microsoft.com/office/drawing/2014/main" id="{A015313F-A96D-443E-B167-99D7CDC71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1110" y="277641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+mn-lt"/>
              </a:rPr>
              <a:t>k</a:t>
            </a:r>
          </a:p>
        </p:txBody>
      </p:sp>
      <p:sp>
        <p:nvSpPr>
          <p:cNvPr id="38" name="Text Box 57">
            <a:extLst>
              <a:ext uri="{FF2B5EF4-FFF2-40B4-BE49-F238E27FC236}">
                <a16:creationId xmlns:a16="http://schemas.microsoft.com/office/drawing/2014/main" id="{8E33D127-FE81-485A-8183-642A8A2B5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885" y="2776416"/>
            <a:ext cx="6174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>
                <a:latin typeface="+mn-lt"/>
              </a:rPr>
              <a:t>……..</a:t>
            </a:r>
          </a:p>
        </p:txBody>
      </p:sp>
      <p:sp>
        <p:nvSpPr>
          <p:cNvPr id="39" name="Text Box 60">
            <a:extLst>
              <a:ext uri="{FF2B5EF4-FFF2-40B4-BE49-F238E27FC236}">
                <a16:creationId xmlns:a16="http://schemas.microsoft.com/office/drawing/2014/main" id="{FBE7C1F9-4AFC-44C6-9D52-D065ED0E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885" y="1603743"/>
            <a:ext cx="209305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i="1" dirty="0">
                <a:solidFill>
                  <a:srgbClr val="FF0000"/>
                </a:solidFill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=0, </a:t>
            </a:r>
            <a:r>
              <a:rPr lang="zh-CN" altLang="en-US" sz="2400" dirty="0">
                <a:latin typeface="+mn-lt"/>
              </a:rPr>
              <a:t>原问题</a:t>
            </a:r>
          </a:p>
        </p:txBody>
      </p:sp>
      <p:sp>
        <p:nvSpPr>
          <p:cNvPr id="40" name="Text Box 61">
            <a:extLst>
              <a:ext uri="{FF2B5EF4-FFF2-40B4-BE49-F238E27FC236}">
                <a16:creationId xmlns:a16="http://schemas.microsoft.com/office/drawing/2014/main" id="{3E570959-A7E9-405B-8BCE-780263CE4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21" y="3167062"/>
            <a:ext cx="668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i="1" dirty="0"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235190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D3B300-CC5C-4FA9-A1A3-7488BA37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+mn-lt"/>
                <a:cs typeface="Times New Roman" pitchFamily="18" charset="0"/>
              </a:rPr>
              <a:t>用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T(n)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表示该分治法解规模为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|P|=n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的问题所需的计算时间，并假设</a:t>
            </a:r>
            <a:endParaRPr lang="en-US" altLang="zh-CN" dirty="0">
              <a:latin typeface="+mn-lt"/>
              <a:cs typeface="Times New Roman" pitchFamily="18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+mn-lt"/>
                <a:cs typeface="Times New Roman" pitchFamily="18" charset="0"/>
              </a:rPr>
              <a:t>分解阀值</a:t>
            </a:r>
            <a:r>
              <a:rPr lang="en-US" altLang="zh-CN" dirty="0">
                <a:latin typeface="+mn-lt"/>
                <a:cs typeface="Times New Roman" pitchFamily="18" charset="0"/>
              </a:rPr>
              <a:t>n</a:t>
            </a:r>
            <a:r>
              <a:rPr lang="en-US" altLang="zh-CN" baseline="-25000" dirty="0">
                <a:latin typeface="+mn-lt"/>
                <a:cs typeface="Times New Roman" pitchFamily="18" charset="0"/>
              </a:rPr>
              <a:t>0</a:t>
            </a:r>
            <a:r>
              <a:rPr lang="en-US" altLang="zh-CN" dirty="0">
                <a:latin typeface="+mn-lt"/>
                <a:cs typeface="Times New Roman" pitchFamily="18" charset="0"/>
              </a:rPr>
              <a:t>=1</a:t>
            </a:r>
            <a:r>
              <a:rPr lang="zh-CN" altLang="en-US" dirty="0">
                <a:latin typeface="+mn-lt"/>
                <a:cs typeface="Times New Roman" pitchFamily="18" charset="0"/>
              </a:rPr>
              <a:t>，且解规模为</a:t>
            </a:r>
            <a:r>
              <a:rPr lang="en-US" altLang="zh-CN" dirty="0">
                <a:latin typeface="+mn-lt"/>
                <a:cs typeface="Times New Roman" pitchFamily="18" charset="0"/>
              </a:rPr>
              <a:t>1</a:t>
            </a:r>
            <a:r>
              <a:rPr lang="zh-CN" altLang="en-US" dirty="0">
                <a:latin typeface="+mn-lt"/>
                <a:cs typeface="Times New Roman" pitchFamily="18" charset="0"/>
              </a:rPr>
              <a:t>的问题耗费</a:t>
            </a:r>
            <a:r>
              <a:rPr lang="en-US" altLang="zh-CN" dirty="0">
                <a:latin typeface="+mn-lt"/>
                <a:cs typeface="Times New Roman" pitchFamily="18" charset="0"/>
              </a:rPr>
              <a:t>1</a:t>
            </a:r>
            <a:r>
              <a:rPr lang="zh-CN" altLang="en-US" dirty="0">
                <a:latin typeface="+mn-lt"/>
                <a:cs typeface="Times New Roman" pitchFamily="18" charset="0"/>
              </a:rPr>
              <a:t>个单位时间</a:t>
            </a:r>
            <a:endParaRPr lang="en-US" altLang="zh-CN" dirty="0">
              <a:latin typeface="+mn-lt"/>
              <a:cs typeface="Times New Roman" pitchFamily="18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>
                <a:latin typeface="+mn-lt"/>
                <a:cs typeface="Times New Roman" pitchFamily="18" charset="0"/>
              </a:rPr>
              <a:t>将原问题分解为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k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个子问题，并用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merge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将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k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个子问题的解合并为原问题的解需用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f(n)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个单位时间</a:t>
            </a:r>
            <a:endParaRPr lang="en-US" altLang="zh-CN" sz="2400" dirty="0">
              <a:latin typeface="+mn-lt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 lvl="1"/>
            <a:endParaRPr lang="en-US" altLang="zh-CN" sz="2400" dirty="0"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pPr marL="268287" lvl="1" indent="0">
              <a:buNone/>
            </a:pPr>
            <a:endParaRPr lang="zh-CN" altLang="en-US" sz="2400" dirty="0"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r>
              <a:rPr lang="zh-CN" altLang="en-US" sz="2400" dirty="0">
                <a:latin typeface="+mn-lt"/>
                <a:cs typeface="Times New Roman" pitchFamily="18" charset="0"/>
              </a:rPr>
              <a:t>通过迭代法求得方程的解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C0FFF-86B3-4138-B38E-3A3E0A72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360A84-6819-4DED-AC5D-DD8B7507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4008F3-2E6C-4EF2-ACED-C4407427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6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3636A45-071F-46FF-B277-055BB3D49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322" y="6316875"/>
            <a:ext cx="360362" cy="215900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0" hangingPunct="0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EB93939-D2A2-4982-BC02-17C706894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37977"/>
              </p:ext>
            </p:extLst>
          </p:nvPr>
        </p:nvGraphicFramePr>
        <p:xfrm>
          <a:off x="1532304" y="2806212"/>
          <a:ext cx="50419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955800" imgH="457200" progId="Equation.3">
                  <p:embed/>
                </p:oleObj>
              </mc:Choice>
              <mc:Fallback>
                <p:oleObj name="公式" r:id="rId2" imgW="1955800" imgH="457200" progId="Equation.3">
                  <p:embed/>
                  <p:pic>
                    <p:nvPicPr>
                      <p:cNvPr id="4096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304" y="2806212"/>
                        <a:ext cx="50419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22">
            <a:extLst>
              <a:ext uri="{FF2B5EF4-FFF2-40B4-BE49-F238E27FC236}">
                <a16:creationId xmlns:a16="http://schemas.microsoft.com/office/drawing/2014/main" id="{193D2476-D7A6-40D5-9314-F1EC614B0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5460" y="3874407"/>
            <a:ext cx="1439862" cy="444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6DC9E4F-ED42-423C-BF29-C1F9C30A9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55630"/>
              </p:ext>
            </p:extLst>
          </p:nvPr>
        </p:nvGraphicFramePr>
        <p:xfrm>
          <a:off x="1357976" y="4538223"/>
          <a:ext cx="62372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469900" progId="Equation.DSMT4">
                  <p:embed/>
                </p:oleObj>
              </mc:Choice>
              <mc:Fallback>
                <p:oleObj name="Equation" r:id="rId4" imgW="2616200" imgH="469900" progId="Equation.DSMT4">
                  <p:embed/>
                  <p:pic>
                    <p:nvPicPr>
                      <p:cNvPr id="409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976" y="4538223"/>
                        <a:ext cx="62372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2">
            <a:extLst>
              <a:ext uri="{FF2B5EF4-FFF2-40B4-BE49-F238E27FC236}">
                <a16:creationId xmlns:a16="http://schemas.microsoft.com/office/drawing/2014/main" id="{497BB8E1-209C-4368-96BB-A0B1DDAC48E0}"/>
              </a:ext>
            </a:extLst>
          </p:cNvPr>
          <p:cNvSpPr>
            <a:spLocks/>
          </p:cNvSpPr>
          <p:nvPr/>
        </p:nvSpPr>
        <p:spPr bwMode="auto">
          <a:xfrm>
            <a:off x="2253375" y="4734832"/>
            <a:ext cx="1123950" cy="641350"/>
          </a:xfrm>
          <a:custGeom>
            <a:avLst/>
            <a:gdLst>
              <a:gd name="T0" fmla="*/ 2147483647 w 708"/>
              <a:gd name="T1" fmla="*/ 2147483647 h 404"/>
              <a:gd name="T2" fmla="*/ 2147483647 w 708"/>
              <a:gd name="T3" fmla="*/ 2147483647 h 404"/>
              <a:gd name="T4" fmla="*/ 2147483647 w 708"/>
              <a:gd name="T5" fmla="*/ 2147483647 h 404"/>
              <a:gd name="T6" fmla="*/ 2147483647 w 708"/>
              <a:gd name="T7" fmla="*/ 0 h 404"/>
              <a:gd name="T8" fmla="*/ 2147483647 w 708"/>
              <a:gd name="T9" fmla="*/ 2147483647 h 404"/>
              <a:gd name="T10" fmla="*/ 2147483647 w 708"/>
              <a:gd name="T11" fmla="*/ 2147483647 h 404"/>
              <a:gd name="T12" fmla="*/ 2147483647 w 708"/>
              <a:gd name="T13" fmla="*/ 2147483647 h 404"/>
              <a:gd name="T14" fmla="*/ 2147483647 w 708"/>
              <a:gd name="T15" fmla="*/ 2147483647 h 404"/>
              <a:gd name="T16" fmla="*/ 2147483647 w 708"/>
              <a:gd name="T17" fmla="*/ 2147483647 h 404"/>
              <a:gd name="T18" fmla="*/ 2147483647 w 708"/>
              <a:gd name="T19" fmla="*/ 2147483647 h 404"/>
              <a:gd name="T20" fmla="*/ 2147483647 w 708"/>
              <a:gd name="T21" fmla="*/ 2147483647 h 4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08" h="404">
                <a:moveTo>
                  <a:pt x="639" y="393"/>
                </a:moveTo>
                <a:cubicBezTo>
                  <a:pt x="424" y="383"/>
                  <a:pt x="336" y="404"/>
                  <a:pt x="178" y="355"/>
                </a:cubicBezTo>
                <a:cubicBezTo>
                  <a:pt x="141" y="330"/>
                  <a:pt x="100" y="321"/>
                  <a:pt x="63" y="297"/>
                </a:cubicBezTo>
                <a:cubicBezTo>
                  <a:pt x="0" y="200"/>
                  <a:pt x="58" y="34"/>
                  <a:pt x="169" y="0"/>
                </a:cubicBezTo>
                <a:cubicBezTo>
                  <a:pt x="201" y="3"/>
                  <a:pt x="233" y="7"/>
                  <a:pt x="265" y="9"/>
                </a:cubicBezTo>
                <a:cubicBezTo>
                  <a:pt x="355" y="14"/>
                  <a:pt x="445" y="11"/>
                  <a:pt x="534" y="19"/>
                </a:cubicBezTo>
                <a:cubicBezTo>
                  <a:pt x="539" y="19"/>
                  <a:pt x="603" y="43"/>
                  <a:pt x="620" y="48"/>
                </a:cubicBezTo>
                <a:cubicBezTo>
                  <a:pt x="630" y="51"/>
                  <a:pt x="649" y="57"/>
                  <a:pt x="649" y="57"/>
                </a:cubicBezTo>
                <a:cubicBezTo>
                  <a:pt x="708" y="147"/>
                  <a:pt x="683" y="95"/>
                  <a:pt x="649" y="316"/>
                </a:cubicBezTo>
                <a:cubicBezTo>
                  <a:pt x="648" y="325"/>
                  <a:pt x="631" y="327"/>
                  <a:pt x="630" y="336"/>
                </a:cubicBezTo>
                <a:cubicBezTo>
                  <a:pt x="628" y="355"/>
                  <a:pt x="636" y="374"/>
                  <a:pt x="639" y="393"/>
                </a:cubicBezTo>
                <a:close/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55627A98-2D02-473A-A3B0-FF268D7BF781}"/>
              </a:ext>
            </a:extLst>
          </p:cNvPr>
          <p:cNvSpPr>
            <a:spLocks/>
          </p:cNvSpPr>
          <p:nvPr/>
        </p:nvSpPr>
        <p:spPr bwMode="auto">
          <a:xfrm>
            <a:off x="4842587" y="4450706"/>
            <a:ext cx="1037383" cy="1253536"/>
          </a:xfrm>
          <a:custGeom>
            <a:avLst/>
            <a:gdLst>
              <a:gd name="T0" fmla="*/ 2147483647 w 708"/>
              <a:gd name="T1" fmla="*/ 2147483647 h 404"/>
              <a:gd name="T2" fmla="*/ 2147483647 w 708"/>
              <a:gd name="T3" fmla="*/ 2147483647 h 404"/>
              <a:gd name="T4" fmla="*/ 2147483647 w 708"/>
              <a:gd name="T5" fmla="*/ 2147483647 h 404"/>
              <a:gd name="T6" fmla="*/ 2147483647 w 708"/>
              <a:gd name="T7" fmla="*/ 0 h 404"/>
              <a:gd name="T8" fmla="*/ 2147483647 w 708"/>
              <a:gd name="T9" fmla="*/ 2147483647 h 404"/>
              <a:gd name="T10" fmla="*/ 2147483647 w 708"/>
              <a:gd name="T11" fmla="*/ 2147483647 h 404"/>
              <a:gd name="T12" fmla="*/ 2147483647 w 708"/>
              <a:gd name="T13" fmla="*/ 2147483647 h 404"/>
              <a:gd name="T14" fmla="*/ 2147483647 w 708"/>
              <a:gd name="T15" fmla="*/ 2147483647 h 404"/>
              <a:gd name="T16" fmla="*/ 2147483647 w 708"/>
              <a:gd name="T17" fmla="*/ 2147483647 h 404"/>
              <a:gd name="T18" fmla="*/ 2147483647 w 708"/>
              <a:gd name="T19" fmla="*/ 2147483647 h 404"/>
              <a:gd name="T20" fmla="*/ 2147483647 w 708"/>
              <a:gd name="T21" fmla="*/ 2147483647 h 4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08" h="404">
                <a:moveTo>
                  <a:pt x="639" y="393"/>
                </a:moveTo>
                <a:cubicBezTo>
                  <a:pt x="424" y="383"/>
                  <a:pt x="336" y="404"/>
                  <a:pt x="178" y="355"/>
                </a:cubicBezTo>
                <a:cubicBezTo>
                  <a:pt x="141" y="330"/>
                  <a:pt x="100" y="321"/>
                  <a:pt x="63" y="297"/>
                </a:cubicBezTo>
                <a:cubicBezTo>
                  <a:pt x="0" y="200"/>
                  <a:pt x="58" y="34"/>
                  <a:pt x="169" y="0"/>
                </a:cubicBezTo>
                <a:cubicBezTo>
                  <a:pt x="201" y="3"/>
                  <a:pt x="233" y="7"/>
                  <a:pt x="265" y="9"/>
                </a:cubicBezTo>
                <a:cubicBezTo>
                  <a:pt x="355" y="14"/>
                  <a:pt x="445" y="11"/>
                  <a:pt x="534" y="19"/>
                </a:cubicBezTo>
                <a:cubicBezTo>
                  <a:pt x="539" y="19"/>
                  <a:pt x="603" y="43"/>
                  <a:pt x="620" y="48"/>
                </a:cubicBezTo>
                <a:cubicBezTo>
                  <a:pt x="630" y="51"/>
                  <a:pt x="649" y="57"/>
                  <a:pt x="649" y="57"/>
                </a:cubicBezTo>
                <a:cubicBezTo>
                  <a:pt x="708" y="147"/>
                  <a:pt x="683" y="95"/>
                  <a:pt x="649" y="316"/>
                </a:cubicBezTo>
                <a:cubicBezTo>
                  <a:pt x="648" y="325"/>
                  <a:pt x="631" y="327"/>
                  <a:pt x="630" y="336"/>
                </a:cubicBezTo>
                <a:cubicBezTo>
                  <a:pt x="628" y="355"/>
                  <a:pt x="636" y="374"/>
                  <a:pt x="639" y="393"/>
                </a:cubicBezTo>
                <a:close/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Line 17">
            <a:extLst>
              <a:ext uri="{FF2B5EF4-FFF2-40B4-BE49-F238E27FC236}">
                <a16:creationId xmlns:a16="http://schemas.microsoft.com/office/drawing/2014/main" id="{A62FF926-A3D3-4379-BD8A-4B7DA25D9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4070" y="5325901"/>
            <a:ext cx="4318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Line 19">
            <a:extLst>
              <a:ext uri="{FF2B5EF4-FFF2-40B4-BE49-F238E27FC236}">
                <a16:creationId xmlns:a16="http://schemas.microsoft.com/office/drawing/2014/main" id="{4BC1EDD2-1C8E-42C7-9A1A-4403E03EE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5094" y="5325901"/>
            <a:ext cx="151288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81FA5344-6163-4496-9DAE-59676DB34E15}"/>
              </a:ext>
            </a:extLst>
          </p:cNvPr>
          <p:cNvSpPr>
            <a:spLocks/>
          </p:cNvSpPr>
          <p:nvPr/>
        </p:nvSpPr>
        <p:spPr bwMode="auto">
          <a:xfrm rot="-5400000">
            <a:off x="6893953" y="4337906"/>
            <a:ext cx="204004" cy="907743"/>
          </a:xfrm>
          <a:prstGeom prst="rightBrace">
            <a:avLst>
              <a:gd name="adj1" fmla="val 25000"/>
              <a:gd name="adj2" fmla="val 50000"/>
            </a:avLst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AutoShape 21">
            <a:extLst>
              <a:ext uri="{FF2B5EF4-FFF2-40B4-BE49-F238E27FC236}">
                <a16:creationId xmlns:a16="http://schemas.microsoft.com/office/drawing/2014/main" id="{0BDF6785-7D3C-4B37-86D3-4C02F7D28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482901"/>
            <a:ext cx="1223963" cy="692547"/>
          </a:xfrm>
          <a:prstGeom prst="wedgeRectCallout">
            <a:avLst>
              <a:gd name="adj1" fmla="val -52068"/>
              <a:gd name="adj2" fmla="val 120403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>
                <a:ea typeface="微软雅黑 Light" panose="020B0502040204020203" pitchFamily="34" charset="-122"/>
              </a:rPr>
              <a:t>第</a:t>
            </a:r>
            <a:r>
              <a:rPr lang="en-US" altLang="zh-CN" i="1">
                <a:ea typeface="微软雅黑 Light" panose="020B0502040204020203" pitchFamily="34" charset="-122"/>
              </a:rPr>
              <a:t>j</a:t>
            </a:r>
            <a:r>
              <a:rPr lang="zh-CN" altLang="en-US">
                <a:ea typeface="微软雅黑 Light" panose="020B0502040204020203" pitchFamily="34" charset="-122"/>
              </a:rPr>
              <a:t>层子问题规模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6F8DB0F5-898C-48E6-BF1E-63599E571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955" y="5541802"/>
            <a:ext cx="1556818" cy="937196"/>
          </a:xfrm>
          <a:prstGeom prst="wedgeRectCallout">
            <a:avLst>
              <a:gd name="adj1" fmla="val -60998"/>
              <a:gd name="adj2" fmla="val -69703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 dirty="0">
                <a:ea typeface="微软雅黑 Light" panose="020B0502040204020203" pitchFamily="34" charset="-122"/>
              </a:rPr>
              <a:t>第</a:t>
            </a:r>
            <a:r>
              <a:rPr lang="en-US" altLang="zh-CN" i="1" dirty="0">
                <a:ea typeface="微软雅黑 Light" panose="020B0502040204020203" pitchFamily="34" charset="-122"/>
              </a:rPr>
              <a:t>j</a:t>
            </a:r>
            <a:r>
              <a:rPr lang="zh-CN" altLang="en-US" dirty="0">
                <a:ea typeface="微软雅黑 Light" panose="020B0502040204020203" pitchFamily="34" charset="-122"/>
              </a:rPr>
              <a:t>层的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个子问题分解合并代价</a:t>
            </a: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4ADE72BF-1E8D-4CC6-AAFB-C07210E8D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258" y="5820119"/>
            <a:ext cx="1456982" cy="660412"/>
          </a:xfrm>
          <a:prstGeom prst="wedgeRectCallout">
            <a:avLst>
              <a:gd name="adj1" fmla="val 672"/>
              <a:gd name="adj2" fmla="val -122505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>
                <a:ea typeface="微软雅黑 Light" panose="020B0502040204020203" pitchFamily="34" charset="-122"/>
              </a:rPr>
              <a:t>第</a:t>
            </a:r>
            <a:r>
              <a:rPr lang="en-US" altLang="zh-CN" i="1">
                <a:ea typeface="微软雅黑 Light" panose="020B0502040204020203" pitchFamily="34" charset="-122"/>
              </a:rPr>
              <a:t>j</a:t>
            </a:r>
            <a:r>
              <a:rPr lang="zh-CN" altLang="en-US">
                <a:ea typeface="微软雅黑 Light" panose="020B0502040204020203" pitchFamily="34" charset="-122"/>
              </a:rPr>
              <a:t>层子问题总数</a:t>
            </a: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591DFCE5-F161-43DE-ADF9-64E3887F3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953" y="5543335"/>
            <a:ext cx="1665433" cy="937196"/>
          </a:xfrm>
          <a:prstGeom prst="wedgeRectCallout">
            <a:avLst>
              <a:gd name="adj1" fmla="val 56997"/>
              <a:gd name="adj2" fmla="val -88245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>
                <a:ea typeface="微软雅黑 Light" panose="020B0502040204020203" pitchFamily="34" charset="-122"/>
              </a:rPr>
              <a:t>各层原问题</a:t>
            </a:r>
            <a:r>
              <a:rPr lang="en-US" altLang="zh-CN">
                <a:ea typeface="微软雅黑 Light" panose="020B0502040204020203" pitchFamily="34" charset="-122"/>
              </a:rPr>
              <a:t>/</a:t>
            </a:r>
            <a:r>
              <a:rPr lang="zh-CN" altLang="en-US">
                <a:ea typeface="微软雅黑 Light" panose="020B0502040204020203" pitchFamily="34" charset="-122"/>
              </a:rPr>
              <a:t>子问题分解、合并代价累加</a:t>
            </a:r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1462300D-B3DF-4D43-B59D-A0E018AF4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04" y="5741753"/>
            <a:ext cx="1518071" cy="726546"/>
          </a:xfrm>
          <a:prstGeom prst="wedgeRectCallout">
            <a:avLst>
              <a:gd name="adj1" fmla="val 66453"/>
              <a:gd name="adj2" fmla="val -105664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zh-CN" dirty="0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个子问题串行求解代价</a:t>
            </a:r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67D9231D-CB5E-46F8-955B-E4556E3256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8065" y="3918856"/>
            <a:ext cx="751771" cy="843816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907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886EE-6E48-4B29-9BA2-B30DC3F1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m</a:t>
            </a:r>
            <a:r>
              <a:rPr lang="zh-CN" altLang="en-US" sz="2800" dirty="0"/>
              <a:t>与</a:t>
            </a:r>
            <a:r>
              <a:rPr lang="en-US" altLang="zh-CN" sz="2800" dirty="0"/>
              <a:t>k</a:t>
            </a:r>
            <a:r>
              <a:rPr lang="zh-CN" altLang="en-US" sz="2800" dirty="0"/>
              <a:t>的影响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67844-E73E-41B0-9CE6-A63A91B2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情况</a:t>
            </a:r>
            <a:r>
              <a:rPr lang="en-US" altLang="zh-CN" dirty="0"/>
              <a:t>1.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&lt;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:    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*(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/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 &gt;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    e.g.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=2,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=7</a:t>
            </a:r>
            <a:endParaRPr lang="en-US" altLang="zh-CN" sz="2400" i="1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marL="268287" lvl="1" indent="0">
              <a:buNone/>
              <a:defRPr/>
            </a:pP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，分解后全部子问题总规模 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&gt; 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原问题规模，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T(n)</a:t>
            </a: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复杂性较大</a:t>
            </a: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e.g.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Strassen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矩阵乘，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=7,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=2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，分解成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7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个子问题，每个子问题规模是原问题的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1/2,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marL="268287" lvl="1" indent="0">
              <a:buNone/>
              <a:defRPr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C668D-A3F1-4A3D-BFC4-6E8C62D8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8D0CA-9E9D-4BB8-B721-5F0E3458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1AFF3-7BA8-4BFA-BB7F-625CDA91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graphicFrame>
        <p:nvGraphicFramePr>
          <p:cNvPr id="8" name="对象 1">
            <a:extLst>
              <a:ext uri="{FF2B5EF4-FFF2-40B4-BE49-F238E27FC236}">
                <a16:creationId xmlns:a16="http://schemas.microsoft.com/office/drawing/2014/main" id="{BE844E51-220F-4DD7-9BD5-291978871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14788"/>
              </p:ext>
            </p:extLst>
          </p:nvPr>
        </p:nvGraphicFramePr>
        <p:xfrm>
          <a:off x="2094229" y="764362"/>
          <a:ext cx="5357701" cy="124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" imgH="469900" progId="Equation.DSMT4">
                  <p:embed/>
                </p:oleObj>
              </mc:Choice>
              <mc:Fallback>
                <p:oleObj name="Equation" r:id="rId2" imgW="2019300" imgH="469900" progId="Equation.DSMT4">
                  <p:embed/>
                  <p:pic>
                    <p:nvPicPr>
                      <p:cNvPr id="41987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229" y="764362"/>
                        <a:ext cx="5357701" cy="124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3">
            <a:extLst>
              <a:ext uri="{FF2B5EF4-FFF2-40B4-BE49-F238E27FC236}">
                <a16:creationId xmlns:a16="http://schemas.microsoft.com/office/drawing/2014/main" id="{BB1D509D-E62F-40E2-94DB-FF4FF947C1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29699"/>
              </p:ext>
            </p:extLst>
          </p:nvPr>
        </p:nvGraphicFramePr>
        <p:xfrm>
          <a:off x="2933700" y="2813685"/>
          <a:ext cx="14827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30" imgH="228501" progId="Equation.DSMT4">
                  <p:embed/>
                </p:oleObj>
              </mc:Choice>
              <mc:Fallback>
                <p:oleObj name="Equation" r:id="rId4" imgW="622030" imgH="228501" progId="Equation.DSMT4">
                  <p:embed/>
                  <p:pic>
                    <p:nvPicPr>
                      <p:cNvPr id="41988" name="对象 3">
                        <a:extLst>
                          <a:ext uri="{FF2B5EF4-FFF2-40B4-BE49-F238E27FC236}">
                            <a16:creationId xmlns:a16="http://schemas.microsoft.com/office/drawing/2014/main" id="{EEECD754-8FAF-4C54-9531-A422765B3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2813685"/>
                        <a:ext cx="14827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4">
            <a:extLst>
              <a:ext uri="{FF2B5EF4-FFF2-40B4-BE49-F238E27FC236}">
                <a16:creationId xmlns:a16="http://schemas.microsoft.com/office/drawing/2014/main" id="{2F499429-5186-41DC-875A-B3884E2C18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02719"/>
              </p:ext>
            </p:extLst>
          </p:nvPr>
        </p:nvGraphicFramePr>
        <p:xfrm>
          <a:off x="2470468" y="5108928"/>
          <a:ext cx="3407080" cy="630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31366" imgH="228501" progId="Equation.DSMT4">
                  <p:embed/>
                </p:oleObj>
              </mc:Choice>
              <mc:Fallback>
                <p:oleObj name="Equation" r:id="rId6" imgW="1231366" imgH="228501" progId="Equation.DSMT4">
                  <p:embed/>
                  <p:pic>
                    <p:nvPicPr>
                      <p:cNvPr id="41989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468" y="5108928"/>
                        <a:ext cx="3407080" cy="630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87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886EE-6E48-4B29-9BA2-B30DC3F1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/>
              <a:t>m</a:t>
            </a:r>
            <a:r>
              <a:rPr lang="zh-CN" altLang="en-US" sz="2800" dirty="0"/>
              <a:t>与</a:t>
            </a:r>
            <a:r>
              <a:rPr lang="en-US" altLang="zh-CN" sz="2800" dirty="0"/>
              <a:t>k</a:t>
            </a:r>
            <a:r>
              <a:rPr lang="zh-CN" altLang="en-US" sz="2800" dirty="0"/>
              <a:t>的影响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67844-E73E-41B0-9CE6-A63A91B2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情况</a:t>
            </a:r>
            <a:r>
              <a:rPr lang="en-US" altLang="zh-CN" dirty="0"/>
              <a:t>2.   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m=k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:     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*(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/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   </a:t>
            </a:r>
            <a:endParaRPr lang="en-US" altLang="zh-CN" i="1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        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，分解后全部子问题总规模 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= 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原问题规模，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T(n)</a:t>
            </a: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复杂性不大</a:t>
            </a: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zh-CN" b="1" dirty="0">
              <a:solidFill>
                <a:srgbClr val="FF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e.g.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合并排序，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=2,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=2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(</a:t>
            </a:r>
            <a:r>
              <a:rPr lang="en-US" altLang="zh-CN" sz="2400" i="1" dirty="0" err="1">
                <a:solidFill>
                  <a:srgbClr val="000000"/>
                </a:solidFill>
                <a:cs typeface="Times New Roman" pitchFamily="18" charset="0"/>
              </a:rPr>
              <a:t>nlogn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</a:t>
            </a:r>
          </a:p>
          <a:p>
            <a:pPr lvl="1">
              <a:defRPr/>
            </a:pPr>
            <a:endParaRPr lang="en-US" altLang="zh-CN" b="1" dirty="0">
              <a:solidFill>
                <a:srgbClr val="000000"/>
              </a:solidFill>
              <a:cs typeface="Times New Roman" pitchFamily="18" charset="0"/>
            </a:endParaRPr>
          </a:p>
          <a:p>
            <a:pPr marL="228600" lvl="2" indent="-228600"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情况</a:t>
            </a:r>
            <a:r>
              <a:rPr lang="en-US" altLang="zh-CN" dirty="0"/>
              <a:t>3.  </a:t>
            </a:r>
            <a:r>
              <a:rPr lang="en-US" altLang="zh-CN" i="1" dirty="0"/>
              <a:t>m&gt;k</a:t>
            </a:r>
            <a:r>
              <a:rPr lang="en-US" altLang="zh-CN" dirty="0"/>
              <a:t>:  </a:t>
            </a:r>
            <a:r>
              <a:rPr lang="en-US" altLang="zh-CN" i="1" dirty="0"/>
              <a:t>k</a:t>
            </a:r>
            <a:r>
              <a:rPr lang="en-US" altLang="zh-CN" dirty="0"/>
              <a:t>*(</a:t>
            </a:r>
            <a:r>
              <a:rPr lang="en-US" altLang="zh-CN" i="1" dirty="0"/>
              <a:t>n</a:t>
            </a:r>
            <a:r>
              <a:rPr lang="en-US" altLang="zh-CN" dirty="0"/>
              <a:t>/</a:t>
            </a:r>
            <a:r>
              <a:rPr lang="en-US" altLang="zh-CN" i="1" dirty="0"/>
              <a:t>m</a:t>
            </a:r>
            <a:r>
              <a:rPr lang="en-US" altLang="zh-CN" dirty="0"/>
              <a:t>)&lt;</a:t>
            </a:r>
            <a:r>
              <a:rPr lang="en-US" altLang="zh-CN" i="1" dirty="0"/>
              <a:t>n</a:t>
            </a:r>
          </a:p>
          <a:p>
            <a:pPr marL="269875" lvl="2" indent="0">
              <a:buClr>
                <a:srgbClr val="0000FF"/>
              </a:buClr>
              <a:buSzPct val="60000"/>
              <a:buNone/>
              <a:defRPr/>
            </a:pPr>
            <a:endParaRPr lang="en-US" altLang="zh-CN" i="1" dirty="0">
              <a:solidFill>
                <a:srgbClr val="000000"/>
              </a:solidFill>
              <a:cs typeface="Times New Roman" pitchFamily="18" charset="0"/>
            </a:endParaRPr>
          </a:p>
          <a:p>
            <a:pPr marL="269875" lvl="2" indent="0">
              <a:buClr>
                <a:srgbClr val="0000FF"/>
              </a:buClr>
              <a:buSzPct val="60000"/>
              <a:buNone/>
              <a:defRPr/>
            </a:pPr>
            <a:endParaRPr lang="en-US" altLang="zh-CN" i="1" dirty="0">
              <a:solidFill>
                <a:srgbClr val="000000"/>
              </a:solidFill>
              <a:cs typeface="Times New Roman" pitchFamily="18" charset="0"/>
            </a:endParaRPr>
          </a:p>
          <a:p>
            <a:pPr marL="269875" lvl="2" indent="0">
              <a:buClr>
                <a:srgbClr val="0000FF"/>
              </a:buClr>
              <a:buSzPct val="60000"/>
              <a:buNone/>
              <a:defRPr/>
            </a:pP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分解后全部子问题总规模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&lt;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原问题规模，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 T(n)</a:t>
            </a:r>
            <a:r>
              <a:rPr lang="zh-CN" altLang="en-US" dirty="0">
                <a:solidFill>
                  <a:srgbClr val="FF0000"/>
                </a:solidFill>
                <a:cs typeface="Times New Roman" pitchFamily="18" charset="0"/>
              </a:rPr>
              <a:t>复杂性较小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e.g. 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二分搜索，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=2, </a:t>
            </a:r>
            <a:r>
              <a:rPr lang="en-US" altLang="zh-CN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=1,  O(</a:t>
            </a:r>
            <a:r>
              <a:rPr lang="en-US" altLang="zh-CN" dirty="0" err="1">
                <a:solidFill>
                  <a:srgbClr val="000000"/>
                </a:solidFill>
                <a:cs typeface="Times New Roman" pitchFamily="18" charset="0"/>
              </a:rPr>
              <a:t>log</a:t>
            </a:r>
            <a:r>
              <a:rPr lang="en-US" altLang="zh-CN" i="1" dirty="0" err="1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endParaRPr lang="en-US" altLang="zh-CN" i="1" dirty="0">
              <a:solidFill>
                <a:srgbClr val="000000"/>
              </a:solidFill>
              <a:cs typeface="Times New Roman" pitchFamily="18" charset="0"/>
            </a:endParaRPr>
          </a:p>
          <a:p>
            <a:pPr marL="269875" lvl="2" indent="0">
              <a:buClr>
                <a:srgbClr val="0000FF"/>
              </a:buClr>
              <a:buSzPct val="60000"/>
              <a:buNone/>
              <a:defRPr/>
            </a:pPr>
            <a:endParaRPr lang="en-US" altLang="zh-CN" dirty="0"/>
          </a:p>
          <a:p>
            <a:pPr marL="0" lvl="1" indent="0">
              <a:spcBef>
                <a:spcPts val="500"/>
              </a:spcBef>
              <a:buClr>
                <a:srgbClr val="0000FF"/>
              </a:buClr>
              <a:buSzPct val="60000"/>
              <a:buNone/>
              <a:defRPr/>
            </a:pPr>
            <a:endParaRPr lang="en-US" altLang="zh-CN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lvl="1" indent="0">
              <a:spcBef>
                <a:spcPts val="500"/>
              </a:spcBef>
              <a:buClr>
                <a:srgbClr val="0000FF"/>
              </a:buClr>
              <a:buSzPct val="60000"/>
              <a:buNone/>
              <a:defRPr/>
            </a:pPr>
            <a:endParaRPr lang="en-US" altLang="zh-CN" dirty="0"/>
          </a:p>
          <a:p>
            <a:pPr marL="268287" lvl="1" indent="0">
              <a:buNone/>
              <a:defRPr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C668D-A3F1-4A3D-BFC4-6E8C62D8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8D0CA-9E9D-4BB8-B721-5F0E3458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1AFF3-7BA8-4BFA-BB7F-625CDA91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aphicFrame>
        <p:nvGraphicFramePr>
          <p:cNvPr id="11" name="对象 5">
            <a:extLst>
              <a:ext uri="{FF2B5EF4-FFF2-40B4-BE49-F238E27FC236}">
                <a16:creationId xmlns:a16="http://schemas.microsoft.com/office/drawing/2014/main" id="{883E230C-2111-4A02-B05C-6E0952DED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686881"/>
              </p:ext>
            </p:extLst>
          </p:nvPr>
        </p:nvGraphicFramePr>
        <p:xfrm>
          <a:off x="2565718" y="1876425"/>
          <a:ext cx="14827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30" imgH="228501" progId="Equation.DSMT4">
                  <p:embed/>
                </p:oleObj>
              </mc:Choice>
              <mc:Fallback>
                <p:oleObj name="Equation" r:id="rId2" imgW="622030" imgH="228501" progId="Equation.DSMT4">
                  <p:embed/>
                  <p:pic>
                    <p:nvPicPr>
                      <p:cNvPr id="4199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718" y="1876425"/>
                        <a:ext cx="148272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3">
            <a:extLst>
              <a:ext uri="{FF2B5EF4-FFF2-40B4-BE49-F238E27FC236}">
                <a16:creationId xmlns:a16="http://schemas.microsoft.com/office/drawing/2014/main" id="{376F8C80-4594-4105-9AF4-A54B5A1D4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090805"/>
              </p:ext>
            </p:extLst>
          </p:nvPr>
        </p:nvGraphicFramePr>
        <p:xfrm>
          <a:off x="2636521" y="4284231"/>
          <a:ext cx="1788160" cy="65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30" imgH="228501" progId="Equation.DSMT4">
                  <p:embed/>
                </p:oleObj>
              </mc:Choice>
              <mc:Fallback>
                <p:oleObj name="Equation" r:id="rId4" imgW="622030" imgH="228501" progId="Equation.DSMT4">
                  <p:embed/>
                  <p:pic>
                    <p:nvPicPr>
                      <p:cNvPr id="43011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521" y="4284231"/>
                        <a:ext cx="1788160" cy="654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476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699F-3E32-44A5-BAE6-E5D2B680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分治算法的复杂性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B0F6E5-BB36-47BD-A37F-8476755A9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rgbClr val="000000"/>
                </a:solidFill>
                <a:cs typeface="Times New Roman" pitchFamily="18" charset="0"/>
              </a:rPr>
              <a:t>注意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：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递归方程及其解只给出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等于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的方幂时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T(n)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的值，但是问题规模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并不总是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的方幂！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eaLnBrk="1" hangingPunct="1">
              <a:buNone/>
            </a:pP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近似处理：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如果认为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T(n)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足够平滑，那么由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等于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的方幂时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T(n)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的值可以估计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T(n)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的增长速度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通常假定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T(n)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是单调上升的，从而当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i="1" baseline="30000" dirty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2400" baseline="300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≤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 &lt; </a:t>
            </a:r>
            <a:r>
              <a:rPr lang="en-US" altLang="zh-CN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zh-CN" sz="2400" i="1" baseline="30000" dirty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2400" baseline="30000" dirty="0">
                <a:solidFill>
                  <a:srgbClr val="000000"/>
                </a:solidFill>
                <a:cs typeface="Times New Roman" pitchFamily="18" charset="0"/>
              </a:rPr>
              <a:t>+1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时，</a:t>
            </a:r>
            <a:endParaRPr lang="en-US" altLang="zh-CN" sz="2400" dirty="0">
              <a:solidFill>
                <a:srgbClr val="000000"/>
              </a:solidFill>
              <a:cs typeface="Times New Roman" pitchFamily="18" charset="0"/>
            </a:endParaRPr>
          </a:p>
          <a:p>
            <a:pPr marL="268287" lvl="1" indent="0">
              <a:buNone/>
            </a:pP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      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T(m</a:t>
            </a:r>
            <a:r>
              <a:rPr lang="en-US" altLang="zh-CN" sz="2400" baseline="30000" dirty="0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 ≤ T(n) &lt; T(m</a:t>
            </a:r>
            <a:r>
              <a:rPr lang="en-US" altLang="zh-CN" sz="2400" baseline="30000" dirty="0">
                <a:solidFill>
                  <a:srgbClr val="000000"/>
                </a:solidFill>
                <a:cs typeface="Times New Roman" pitchFamily="18" charset="0"/>
              </a:rPr>
              <a:t>i+1</a:t>
            </a:r>
            <a:r>
              <a:rPr lang="en-US" altLang="zh-CN" sz="2400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endParaRPr lang="zh-CN" altLang="en-US" sz="2400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13C37-6B04-4EAB-9B3B-D7250229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E5C06-E95E-4E5A-BF5E-C3CC7404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AC0CA-BB79-4EC2-903F-DE5910F7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538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A5043-9E21-434E-91E4-D5C4C08F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2.3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二分搜索技术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1BAF0D-9CA3-4364-A25C-60ACC75D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cs typeface="Times New Roman" pitchFamily="18" charset="0"/>
              </a:rPr>
              <a:t>给定按</a:t>
            </a:r>
            <a:r>
              <a:rPr lang="zh-CN" altLang="en-US" dirty="0">
                <a:cs typeface="Times New Roman" pitchFamily="18" charset="0"/>
              </a:rPr>
              <a:t>升序排列、存放在数组</a:t>
            </a:r>
            <a:r>
              <a:rPr lang="en-US" altLang="zh-CN" dirty="0">
                <a:cs typeface="Times New Roman" pitchFamily="18" charset="0"/>
              </a:rPr>
              <a:t>a[0:n-1]</a:t>
            </a:r>
            <a:r>
              <a:rPr lang="zh-CN" altLang="en-US" dirty="0">
                <a:cs typeface="Times New Roman" pitchFamily="18" charset="0"/>
              </a:rPr>
              <a:t>中的</a:t>
            </a:r>
            <a:r>
              <a:rPr lang="en-US" altLang="zh-CN" sz="2400" dirty="0">
                <a:cs typeface="Times New Roman" pitchFamily="18" charset="0"/>
              </a:rPr>
              <a:t>n</a:t>
            </a:r>
            <a:r>
              <a:rPr lang="zh-CN" altLang="en-US" sz="2400" dirty="0">
                <a:cs typeface="Times New Roman" pitchFamily="18" charset="0"/>
              </a:rPr>
              <a:t>个元素，从中找出一特定元素</a:t>
            </a:r>
            <a:r>
              <a:rPr lang="en-US" altLang="zh-CN" sz="2400" dirty="0">
                <a:cs typeface="Times New Roman" pitchFamily="18" charset="0"/>
              </a:rPr>
              <a:t>x</a:t>
            </a:r>
            <a:r>
              <a:rPr lang="zh-CN" altLang="en-US" sz="2400" dirty="0">
                <a:cs typeface="Times New Roman" pitchFamily="18" charset="0"/>
              </a:rPr>
              <a:t>，给出</a:t>
            </a:r>
            <a:r>
              <a:rPr lang="en-US" altLang="zh-CN" sz="2400" dirty="0">
                <a:cs typeface="Times New Roman" pitchFamily="18" charset="0"/>
              </a:rPr>
              <a:t>x</a:t>
            </a:r>
            <a:r>
              <a:rPr lang="zh-CN" altLang="en-US" sz="2400" dirty="0">
                <a:cs typeface="Times New Roman" pitchFamily="18" charset="0"/>
              </a:rPr>
              <a:t>在数组中的位置</a:t>
            </a:r>
            <a:r>
              <a:rPr lang="en-US" altLang="zh-CN" sz="2400" dirty="0">
                <a:cs typeface="Times New Roman" pitchFamily="18" charset="0"/>
              </a:rPr>
              <a:t>/</a:t>
            </a:r>
            <a:r>
              <a:rPr lang="zh-CN" altLang="en-US" sz="2400" dirty="0">
                <a:cs typeface="Times New Roman" pitchFamily="18" charset="0"/>
              </a:rPr>
              <a:t>下标</a:t>
            </a:r>
            <a:endParaRPr lang="en-US" altLang="zh-CN" sz="2400" dirty="0"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ea typeface="楷体_GB2312"/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应用 </a:t>
            </a:r>
            <a:r>
              <a:rPr lang="en-US" altLang="zh-CN" dirty="0">
                <a:cs typeface="Times New Roman" pitchFamily="18" charset="0"/>
              </a:rPr>
              <a:t>in OS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89F4F-3162-4A60-BB20-6C063D93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F4821-4A23-4706-AF91-02087047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C5A1A-3CA0-44E4-A698-6E03DE68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A93F1A-788C-4362-8A26-77ADB0609077}"/>
              </a:ext>
            </a:extLst>
          </p:cNvPr>
          <p:cNvSpPr txBox="1">
            <a:spLocks/>
          </p:cNvSpPr>
          <p:nvPr/>
        </p:nvSpPr>
        <p:spPr>
          <a:xfrm>
            <a:off x="123432" y="2674269"/>
            <a:ext cx="4071267" cy="1604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3366FF"/>
                </a:solidFill>
              </a:rPr>
              <a:t>Binary search tree</a:t>
            </a:r>
            <a:br>
              <a:rPr lang="en-US" altLang="zh-CN" dirty="0"/>
            </a:br>
            <a:r>
              <a:rPr lang="en-US" altLang="zh-CN" dirty="0"/>
              <a:t>left &lt;= right</a:t>
            </a:r>
          </a:p>
          <a:p>
            <a:pPr lvl="1"/>
            <a:r>
              <a:rPr lang="en-US" altLang="zh-CN" dirty="0"/>
              <a:t>Search performance is </a:t>
            </a:r>
            <a:r>
              <a:rPr lang="en-US" altLang="zh-CN" i="1" dirty="0"/>
              <a:t>O(n)</a:t>
            </a:r>
          </a:p>
          <a:p>
            <a:pPr lvl="1"/>
            <a:r>
              <a:rPr lang="en-US" altLang="zh-CN" b="1" dirty="0">
                <a:solidFill>
                  <a:srgbClr val="3366FF"/>
                </a:solidFill>
              </a:rPr>
              <a:t>Balanced binary search tree </a:t>
            </a:r>
            <a:r>
              <a:rPr lang="en-US" altLang="zh-CN" dirty="0"/>
              <a:t>is </a:t>
            </a:r>
            <a:r>
              <a:rPr lang="en-US" altLang="zh-CN" i="1" dirty="0"/>
              <a:t>O(lg n)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Monotype Sorts" pitchFamily="-84" charset="2"/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Picture 1" descr="1_16.pdf">
            <a:extLst>
              <a:ext uri="{FF2B5EF4-FFF2-40B4-BE49-F238E27FC236}">
                <a16:creationId xmlns:a16="http://schemas.microsoft.com/office/drawing/2014/main" id="{032CDC7A-430F-40C7-BEEC-6D77325F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7" y="4242260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6EC60D-DF94-41C3-9D55-722A2983FEE1}"/>
              </a:ext>
            </a:extLst>
          </p:cNvPr>
          <p:cNvSpPr txBox="1">
            <a:spLocks/>
          </p:cNvSpPr>
          <p:nvPr/>
        </p:nvSpPr>
        <p:spPr>
          <a:xfrm>
            <a:off x="4030462" y="2421228"/>
            <a:ext cx="4949302" cy="3810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3366FF"/>
                </a:solidFill>
              </a:rPr>
              <a:t>红黑树</a:t>
            </a:r>
            <a:r>
              <a:rPr lang="en-US" altLang="zh-CN" b="1" dirty="0" err="1">
                <a:solidFill>
                  <a:srgbClr val="3366FF"/>
                </a:solidFill>
              </a:rPr>
              <a:t>rbtree</a:t>
            </a:r>
            <a:endParaRPr lang="en-US" altLang="zh-CN" b="1" dirty="0">
              <a:solidFill>
                <a:srgbClr val="3366FF"/>
              </a:solidFill>
            </a:endParaRPr>
          </a:p>
          <a:p>
            <a:pPr lvl="1"/>
            <a:r>
              <a:rPr lang="en-US" altLang="zh-CN" dirty="0" err="1"/>
              <a:t>rbtree.h</a:t>
            </a:r>
            <a:r>
              <a:rPr lang="en-US" altLang="zh-CN" dirty="0"/>
              <a:t>/</a:t>
            </a:r>
            <a:r>
              <a:rPr lang="en-US" altLang="zh-CN" dirty="0" err="1"/>
              <a:t>rbtree.c</a:t>
            </a:r>
            <a:r>
              <a:rPr lang="en-US" altLang="zh-CN" dirty="0"/>
              <a:t> in Linux 3.0kernel</a:t>
            </a:r>
          </a:p>
          <a:p>
            <a:pPr lvl="1"/>
            <a:r>
              <a:rPr lang="en-US" altLang="zh-CN" dirty="0"/>
              <a:t>usage</a:t>
            </a:r>
          </a:p>
          <a:p>
            <a:pPr lvl="2"/>
            <a:r>
              <a:rPr lang="en-US" altLang="zh-CN" dirty="0"/>
              <a:t>CPU</a:t>
            </a:r>
            <a:r>
              <a:rPr lang="zh-CN" altLang="en-US" dirty="0"/>
              <a:t>调度时，组织</a:t>
            </a:r>
            <a:r>
              <a:rPr lang="en-US" altLang="zh-CN" dirty="0"/>
              <a:t>running task(</a:t>
            </a:r>
            <a:r>
              <a:rPr lang="zh-CN" altLang="en-US" dirty="0"/>
              <a:t>调度对象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高精度定时器</a:t>
            </a:r>
            <a:r>
              <a:rPr lang="en-US" altLang="zh-CN" dirty="0"/>
              <a:t>timer</a:t>
            </a:r>
            <a:r>
              <a:rPr lang="zh-CN" altLang="en-US" dirty="0"/>
              <a:t>组织定时请求</a:t>
            </a:r>
            <a:endParaRPr lang="en-US" altLang="zh-CN" dirty="0"/>
          </a:p>
          <a:p>
            <a:pPr lvl="2"/>
            <a:r>
              <a:rPr lang="en-US" altLang="zh-CN" dirty="0"/>
              <a:t>EXT3</a:t>
            </a:r>
            <a:r>
              <a:rPr lang="zh-CN" altLang="en-US" dirty="0"/>
              <a:t>文件系统管理目录</a:t>
            </a:r>
            <a:endParaRPr lang="en-US" altLang="zh-CN" dirty="0"/>
          </a:p>
          <a:p>
            <a:pPr lvl="2"/>
            <a:r>
              <a:rPr lang="zh-CN" altLang="en-US" dirty="0"/>
              <a:t>虚拟存储管理系统管理内存空间块</a:t>
            </a:r>
            <a:r>
              <a:rPr lang="en-US" altLang="zh-CN" dirty="0"/>
              <a:t>VMAs (Virtual Memory Areas)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Monotype Sorts" pitchFamily="-84" charset="2"/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4019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6954C-D6EC-418F-9CFA-777AA2F7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分治法四个条件的适应性分析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DF084-6033-4831-B80C-3D9AE386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24708"/>
          </a:xfrm>
        </p:spPr>
        <p:txBody>
          <a:bodyPr>
            <a:normAutofit/>
          </a:bodyPr>
          <a:lstStyle/>
          <a:p>
            <a:r>
              <a:rPr lang="zh-CN" altLang="en-US" dirty="0"/>
              <a:t>条件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sz="2500" dirty="0"/>
              <a:t>问题规模缩小到一定的程度可以容易地解决</a:t>
            </a:r>
            <a:endParaRPr lang="en-US" altLang="zh-CN" sz="2500" dirty="0"/>
          </a:p>
          <a:p>
            <a:pPr lvl="1"/>
            <a:r>
              <a:rPr lang="zh-CN" altLang="en-US" sz="2500" dirty="0"/>
              <a:t>如果</a:t>
            </a:r>
            <a:r>
              <a:rPr lang="en-US" altLang="zh-CN" sz="2500" dirty="0"/>
              <a:t>n=1</a:t>
            </a:r>
            <a:r>
              <a:rPr lang="zh-CN" altLang="en-US" sz="2500" dirty="0"/>
              <a:t>，即数组中只有一个元素</a:t>
            </a:r>
            <a:r>
              <a:rPr lang="en-US" altLang="zh-CN" sz="2500" dirty="0"/>
              <a:t>a[0]</a:t>
            </a:r>
            <a:r>
              <a:rPr lang="zh-CN" altLang="en-US" sz="2500" dirty="0"/>
              <a:t>，直接比较这个元素和</a:t>
            </a:r>
            <a:r>
              <a:rPr lang="en-US" altLang="zh-CN" sz="2500" dirty="0"/>
              <a:t>x</a:t>
            </a:r>
            <a:r>
              <a:rPr lang="zh-CN" altLang="en-US" sz="2500" dirty="0"/>
              <a:t>就可以确定</a:t>
            </a:r>
            <a:r>
              <a:rPr lang="en-US" altLang="zh-CN" sz="2500" dirty="0"/>
              <a:t>x</a:t>
            </a:r>
            <a:r>
              <a:rPr lang="zh-CN" altLang="en-US" sz="2500" dirty="0"/>
              <a:t>是否在表中，满足分治法的第一个适用条件</a:t>
            </a:r>
            <a:endParaRPr lang="en-US" altLang="zh-CN" sz="2500" dirty="0"/>
          </a:p>
          <a:p>
            <a:r>
              <a:rPr lang="zh-CN" altLang="en-US" dirty="0"/>
              <a:t>条件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en-US" sz="2500" dirty="0"/>
              <a:t>分解出的各个子问题相互独立</a:t>
            </a:r>
            <a:endParaRPr lang="en-US" altLang="zh-CN" sz="2500" dirty="0"/>
          </a:p>
          <a:p>
            <a:pPr lvl="1"/>
            <a:r>
              <a:rPr lang="zh-CN" altLang="en-US" sz="2800" dirty="0"/>
              <a:t>在</a:t>
            </a:r>
            <a:r>
              <a:rPr lang="en-US" altLang="zh-CN" sz="2800" dirty="0"/>
              <a:t>a[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</a:t>
            </a:r>
            <a:r>
              <a:rPr lang="zh-CN" altLang="en-US" sz="2800" dirty="0"/>
              <a:t>的前半部或后半部查找</a:t>
            </a:r>
            <a:r>
              <a:rPr lang="en-US" altLang="zh-CN" sz="2800" dirty="0"/>
              <a:t>x</a:t>
            </a:r>
            <a:r>
              <a:rPr lang="zh-CN" altLang="en-US" sz="2800" dirty="0"/>
              <a:t>是独立的两个子问题，因此满足分治法的第四个适用条件</a:t>
            </a:r>
            <a:endParaRPr lang="en-US" altLang="zh-CN" sz="2500" dirty="0"/>
          </a:p>
          <a:p>
            <a:pPr marL="0" indent="0">
              <a:buNone/>
              <a:defRPr/>
            </a:pPr>
            <a:endParaRPr lang="en-US" altLang="zh-CN" sz="25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FD23A-F556-4F8F-9FE0-4C7E2E0E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01D9-F074-4CA2-97DB-556CFE62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66791-F429-4F8F-803E-617F64CA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28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C1F29-7336-4C4E-9309-A7517C4C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itchFamily="18" charset="0"/>
              </a:rPr>
              <a:t>Computer-System Architecture in OS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187EC-8CC6-4971-8DFA-9A7F8848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FCD44-3EF5-4FB4-8214-5A1B8F20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5F4A5-A3CA-4A76-BD0A-850671A8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3961A901-E948-4796-AF40-8A5AC7C486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788" y="4894263"/>
            <a:ext cx="9066212" cy="7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A924F8A3-6490-417B-997E-ECADD2024A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89088" y="4749800"/>
            <a:ext cx="0" cy="144463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C64957EB-51B9-4A08-B286-C6124E72D2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28950" y="4757738"/>
            <a:ext cx="0" cy="144462"/>
          </a:xfrm>
          <a:prstGeom prst="line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75ED68B-79EF-472B-AF0A-8A6868DB04CB}"/>
              </a:ext>
            </a:extLst>
          </p:cNvPr>
          <p:cNvSpPr/>
          <p:nvPr/>
        </p:nvSpPr>
        <p:spPr bwMode="auto">
          <a:xfrm>
            <a:off x="149226" y="1587500"/>
            <a:ext cx="1311276" cy="33067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Single-processor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system,</a:t>
            </a: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Single CPU 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multi-core 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System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 (e.g. 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CPU i9 9900K)</a:t>
            </a: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e.g. </a:t>
            </a:r>
            <a:r>
              <a:rPr lang="zh-CN" altLang="en-US" sz="1400" dirty="0">
                <a:cs typeface="Times New Roman" pitchFamily="18" charset="0"/>
              </a:rPr>
              <a:t>笔记本电脑，</a:t>
            </a: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1400" dirty="0">
                <a:cs typeface="Times New Roman" pitchFamily="18" charset="0"/>
              </a:rPr>
              <a:t>微机</a:t>
            </a: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D7EDCC-D2D0-4952-9DB2-12A81CAD2EC4}"/>
              </a:ext>
            </a:extLst>
          </p:cNvPr>
          <p:cNvSpPr/>
          <p:nvPr/>
        </p:nvSpPr>
        <p:spPr bwMode="auto">
          <a:xfrm>
            <a:off x="1470027" y="1587500"/>
            <a:ext cx="1558923" cy="33067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Multi-processor</a:t>
            </a: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system</a:t>
            </a: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cs typeface="Times New Roman" pitchFamily="18" charset="0"/>
              </a:rPr>
              <a:t>e.g. </a:t>
            </a:r>
            <a:r>
              <a:rPr lang="zh-CN" altLang="en-US" sz="1400" dirty="0">
                <a:cs typeface="Times New Roman" pitchFamily="18" charset="0"/>
              </a:rPr>
              <a:t>服务器</a:t>
            </a: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400" dirty="0">
                <a:solidFill>
                  <a:srgbClr val="FF0000"/>
                </a:solidFill>
                <a:cs typeface="Times New Roman" pitchFamily="18" charset="0"/>
              </a:rPr>
              <a:t>tightly-coupled</a:t>
            </a:r>
          </a:p>
          <a:p>
            <a:pPr>
              <a:defRPr/>
            </a:pPr>
            <a:r>
              <a:rPr lang="en-US" altLang="zh-CN" sz="1400" dirty="0">
                <a:solidFill>
                  <a:srgbClr val="FF0000"/>
                </a:solidFill>
                <a:cs typeface="Times New Roman" pitchFamily="18" charset="0"/>
              </a:rPr>
              <a:t>system</a:t>
            </a: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AB71A54D-6DF8-452A-A51B-2B03DEE12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4460875"/>
            <a:ext cx="5986463" cy="433388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>
                <a:cs typeface="Times New Roman" pitchFamily="18" charset="0"/>
              </a:rPr>
              <a:t>Distributed system</a:t>
            </a:r>
            <a:endParaRPr lang="zh-CN" altLang="en-US">
              <a:cs typeface="Times New Roman" pitchFamily="18" charset="0"/>
            </a:endParaRPr>
          </a:p>
        </p:txBody>
      </p:sp>
      <p:sp>
        <p:nvSpPr>
          <p:cNvPr id="13" name="矩形 17">
            <a:extLst>
              <a:ext uri="{FF2B5EF4-FFF2-40B4-BE49-F238E27FC236}">
                <a16:creationId xmlns:a16="http://schemas.microsoft.com/office/drawing/2014/main" id="{90C34DAD-4FC0-4652-9A71-1AD35E69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1587500"/>
            <a:ext cx="1441450" cy="2879725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r>
              <a:rPr lang="en-US" altLang="zh-CN" sz="1400" dirty="0">
                <a:cs typeface="Times New Roman" pitchFamily="18" charset="0"/>
              </a:rPr>
              <a:t>Cluster system</a:t>
            </a:r>
          </a:p>
          <a:p>
            <a:r>
              <a:rPr lang="en-US" altLang="zh-CN" sz="1400" dirty="0"/>
              <a:t>— connected by</a:t>
            </a:r>
          </a:p>
          <a:p>
            <a:r>
              <a:rPr lang="en-US" altLang="zh-CN" sz="1400" dirty="0"/>
              <a:t>    LAN</a:t>
            </a: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r>
              <a:rPr lang="en-US" altLang="zh-CN" sz="1400" dirty="0">
                <a:cs typeface="Times New Roman" pitchFamily="18" charset="0"/>
              </a:rPr>
              <a:t>e.g. BUPT </a:t>
            </a:r>
          </a:p>
          <a:p>
            <a:r>
              <a:rPr lang="en-US" altLang="zh-CN" sz="1400" dirty="0">
                <a:cs typeface="Times New Roman" pitchFamily="18" charset="0"/>
              </a:rPr>
              <a:t>  </a:t>
            </a:r>
            <a:r>
              <a:rPr lang="zh-CN" altLang="en-US" sz="1400" dirty="0">
                <a:cs typeface="Times New Roman" pitchFamily="18" charset="0"/>
              </a:rPr>
              <a:t>曙光天潮</a:t>
            </a:r>
            <a:r>
              <a:rPr lang="en-US" altLang="zh-CN" sz="1400" dirty="0">
                <a:cs typeface="Times New Roman" pitchFamily="18" charset="0"/>
              </a:rPr>
              <a:t>4000L</a:t>
            </a: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12683DE0-8893-4391-92A6-904D17748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618" y="4915740"/>
            <a:ext cx="4901878" cy="83099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+mn-lt"/>
              </a:rPr>
              <a:t>Computing nodes (CPU + memory + I/O) </a:t>
            </a:r>
          </a:p>
          <a:p>
            <a:pPr algn="ctr" eaLnBrk="1" hangingPunct="1"/>
            <a:r>
              <a:rPr lang="en-US" altLang="zh-CN" sz="1600" dirty="0">
                <a:latin typeface="+mn-lt"/>
              </a:rPr>
              <a:t>connected by networks</a:t>
            </a:r>
            <a:endParaRPr lang="zh-CN" altLang="en-US" sz="1600" dirty="0">
              <a:latin typeface="+mn-lt"/>
            </a:endParaRPr>
          </a:p>
          <a:p>
            <a:pPr algn="ctr"/>
            <a:r>
              <a:rPr lang="en-US" altLang="zh-CN" sz="1600" dirty="0">
                <a:latin typeface="+mn-lt"/>
                <a:cs typeface="Times New Roman" pitchFamily="18" charset="0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loosely-coupled system</a:t>
            </a:r>
            <a:r>
              <a:rPr lang="en-US" altLang="zh-CN" sz="1600" dirty="0">
                <a:latin typeface="+mn-lt"/>
                <a:cs typeface="Times New Roman" pitchFamily="18" charset="0"/>
              </a:rPr>
              <a:t>)</a:t>
            </a:r>
            <a:endParaRPr lang="zh-CN" altLang="en-US" sz="1600" dirty="0">
              <a:latin typeface="+mn-lt"/>
              <a:cs typeface="Times New Roman" pitchFamily="18" charset="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6E844067-D5D1-4E94-8C32-BE1653140A1C}"/>
              </a:ext>
            </a:extLst>
          </p:cNvPr>
          <p:cNvSpPr txBox="1"/>
          <p:nvPr/>
        </p:nvSpPr>
        <p:spPr>
          <a:xfrm>
            <a:off x="1470027" y="4908550"/>
            <a:ext cx="15589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400" dirty="0"/>
              <a:t>CPUs connected</a:t>
            </a:r>
          </a:p>
          <a:p>
            <a:pPr algn="ctr">
              <a:defRPr/>
            </a:pPr>
            <a:r>
              <a:rPr lang="en-US" altLang="zh-CN" sz="1400" dirty="0"/>
              <a:t> by bus and shared memory</a:t>
            </a:r>
            <a:endParaRPr lang="zh-CN" altLang="en-US" sz="1400" dirty="0"/>
          </a:p>
        </p:txBody>
      </p:sp>
      <p:sp>
        <p:nvSpPr>
          <p:cNvPr id="16" name="矩形 20">
            <a:extLst>
              <a:ext uri="{FF2B5EF4-FFF2-40B4-BE49-F238E27FC236}">
                <a16:creationId xmlns:a16="http://schemas.microsoft.com/office/drawing/2014/main" id="{472AC84D-CD25-4E71-8B22-7BB12B694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0" y="1573213"/>
            <a:ext cx="1511300" cy="2881312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r>
              <a:rPr lang="en-US" altLang="zh-CN" sz="1400" dirty="0"/>
              <a:t>Supercomputing</a:t>
            </a:r>
          </a:p>
          <a:p>
            <a:r>
              <a:rPr lang="en-US" altLang="zh-CN" sz="1400" dirty="0"/>
              <a:t> systems,</a:t>
            </a:r>
          </a:p>
          <a:p>
            <a:r>
              <a:rPr lang="en-US" altLang="zh-CN" sz="1400" dirty="0"/>
              <a:t>High performance</a:t>
            </a:r>
          </a:p>
          <a:p>
            <a:r>
              <a:rPr lang="en-US" altLang="zh-CN" sz="1400" dirty="0"/>
              <a:t>Computing (HPC)</a:t>
            </a:r>
          </a:p>
          <a:p>
            <a:r>
              <a:rPr lang="en-US" altLang="zh-CN" sz="1400" dirty="0"/>
              <a:t>system</a:t>
            </a:r>
          </a:p>
          <a:p>
            <a:endParaRPr lang="en-US" altLang="zh-CN" sz="1400" dirty="0"/>
          </a:p>
          <a:p>
            <a:r>
              <a:rPr lang="en-US" altLang="zh-CN" sz="1400" dirty="0"/>
              <a:t>— connected by</a:t>
            </a:r>
          </a:p>
          <a:p>
            <a:r>
              <a:rPr lang="en-US" altLang="zh-CN" sz="1400" dirty="0"/>
              <a:t>special-purpose</a:t>
            </a:r>
          </a:p>
          <a:p>
            <a:r>
              <a:rPr lang="en-US" altLang="zh-CN" sz="1400" dirty="0"/>
              <a:t>networks</a:t>
            </a:r>
          </a:p>
          <a:p>
            <a:endParaRPr lang="en-US" altLang="zh-CN" sz="1400" dirty="0"/>
          </a:p>
          <a:p>
            <a:r>
              <a:rPr lang="en-US" altLang="zh-CN" sz="1400" dirty="0"/>
              <a:t>e.g. </a:t>
            </a:r>
            <a:r>
              <a:rPr lang="zh-CN" altLang="en-US" sz="1400" dirty="0"/>
              <a:t>神威</a:t>
            </a:r>
            <a:r>
              <a:rPr lang="en-US" altLang="zh-CN" sz="1400" dirty="0"/>
              <a:t>, </a:t>
            </a:r>
            <a:r>
              <a:rPr lang="zh-CN" altLang="en-US" sz="1400" dirty="0"/>
              <a:t>天河</a:t>
            </a:r>
            <a:endParaRPr lang="en-US" altLang="zh-CN" sz="1400" dirty="0"/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en-US" altLang="zh-CN" sz="1400" dirty="0">
              <a:cs typeface="Times New Roman" pitchFamily="18" charset="0"/>
            </a:endParaRPr>
          </a:p>
          <a:p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F904E7-8B44-4179-A1FC-85566B5A1CAD}"/>
              </a:ext>
            </a:extLst>
          </p:cNvPr>
          <p:cNvSpPr/>
          <p:nvPr/>
        </p:nvSpPr>
        <p:spPr bwMode="auto">
          <a:xfrm>
            <a:off x="5991225" y="3893172"/>
            <a:ext cx="3024188" cy="57405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altLang="zh-CN" sz="1400" dirty="0"/>
              <a:t>connected by WAN/WWW</a:t>
            </a:r>
          </a:p>
          <a:p>
            <a:pPr>
              <a:defRPr/>
            </a:pPr>
            <a:r>
              <a:rPr lang="en-US" altLang="zh-CN" sz="1400" dirty="0"/>
              <a:t>  Web-based systems </a:t>
            </a: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en-US" altLang="zh-CN" sz="1400" dirty="0">
              <a:cs typeface="Times New Roman" pitchFamily="18" charset="0"/>
            </a:endParaRPr>
          </a:p>
          <a:p>
            <a:pPr>
              <a:defRPr/>
            </a:pPr>
            <a:endParaRPr lang="zh-CN" altLang="en-US" sz="1600" dirty="0">
              <a:cs typeface="Times New Roman" pitchFamily="18" charset="0"/>
            </a:endParaRPr>
          </a:p>
        </p:txBody>
      </p:sp>
      <p:sp>
        <p:nvSpPr>
          <p:cNvPr id="18" name="矩形 22">
            <a:extLst>
              <a:ext uri="{FF2B5EF4-FFF2-40B4-BE49-F238E27FC236}">
                <a16:creationId xmlns:a16="http://schemas.microsoft.com/office/drawing/2014/main" id="{EE606A18-4367-4968-830A-75D73459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1573212"/>
            <a:ext cx="3033713" cy="2319959"/>
          </a:xfrm>
          <a:prstGeom prst="rect">
            <a:avLst/>
          </a:prstGeom>
          <a:solidFill>
            <a:srgbClr val="4D81BB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1. Grid computing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2. Cloud/Fog computing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client-server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             vs Peer to peer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929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6954C-D6EC-418F-9CFA-777AA2F7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分治法四个条件的适应性分析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DF084-6033-4831-B80C-3D9AE386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24708"/>
          </a:xfrm>
        </p:spPr>
        <p:txBody>
          <a:bodyPr>
            <a:normAutofit/>
          </a:bodyPr>
          <a:lstStyle/>
          <a:p>
            <a:r>
              <a:rPr lang="zh-CN" altLang="en-US" sz="2500" dirty="0"/>
              <a:t>条件</a:t>
            </a:r>
            <a:r>
              <a:rPr lang="en-US" altLang="zh-CN" sz="2500" dirty="0"/>
              <a:t>2</a:t>
            </a:r>
            <a:r>
              <a:rPr lang="zh-CN" altLang="en-US" sz="2500" dirty="0"/>
              <a:t>、</a:t>
            </a:r>
            <a:r>
              <a:rPr lang="en-US" altLang="zh-CN" sz="2500" dirty="0"/>
              <a:t>3</a:t>
            </a:r>
            <a:r>
              <a:rPr lang="zh-CN" altLang="en-US" sz="2500" dirty="0"/>
              <a:t>：可以分解为若干个规模较小的相同子问题，可以由子问题的解合并得到原问题的解</a:t>
            </a:r>
            <a:endParaRPr lang="en-US" altLang="zh-CN" sz="2500" dirty="0"/>
          </a:p>
          <a:p>
            <a:pPr lvl="1"/>
            <a:r>
              <a:rPr lang="zh-CN" altLang="en-US" dirty="0"/>
              <a:t>分析：比较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的中间元素</a:t>
            </a:r>
            <a:r>
              <a:rPr lang="en-US" altLang="zh-CN" dirty="0"/>
              <a:t>a[mid]</a:t>
            </a:r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）若</a:t>
            </a:r>
            <a:r>
              <a:rPr lang="en-US" altLang="zh-CN" dirty="0"/>
              <a:t>x=a[mid]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/>
              <a:t>L</a:t>
            </a:r>
            <a:r>
              <a:rPr lang="zh-CN" altLang="en-US" dirty="0"/>
              <a:t>中的位置是</a:t>
            </a:r>
            <a:r>
              <a:rPr lang="en-US" altLang="zh-CN" dirty="0"/>
              <a:t>mid</a:t>
            </a:r>
            <a:r>
              <a:rPr lang="zh-CN" altLang="en-US" dirty="0"/>
              <a:t>；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-US" altLang="zh-CN" dirty="0"/>
              <a:t>x&lt;a[mid]</a:t>
            </a:r>
            <a:r>
              <a:rPr lang="zh-CN" altLang="en-US" dirty="0"/>
              <a:t>，由于</a:t>
            </a:r>
            <a:r>
              <a:rPr lang="en-US" altLang="zh-CN" dirty="0"/>
              <a:t>a</a:t>
            </a:r>
            <a:r>
              <a:rPr lang="zh-CN" altLang="en-US" dirty="0"/>
              <a:t>是递增排序的，假如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中，</a:t>
            </a:r>
            <a:r>
              <a:rPr lang="en-US" altLang="zh-CN" dirty="0"/>
              <a:t>x</a:t>
            </a:r>
            <a:r>
              <a:rPr lang="zh-CN" altLang="en-US" dirty="0"/>
              <a:t>必然排在</a:t>
            </a:r>
            <a:r>
              <a:rPr lang="en-US" altLang="zh-CN" dirty="0"/>
              <a:t>a[mid]</a:t>
            </a:r>
            <a:r>
              <a:rPr lang="zh-CN" altLang="en-US" dirty="0"/>
              <a:t>的前面，只需在</a:t>
            </a:r>
            <a:r>
              <a:rPr lang="en-US" altLang="zh-CN" dirty="0"/>
              <a:t>a[mid]</a:t>
            </a:r>
            <a:r>
              <a:rPr lang="zh-CN" altLang="en-US" dirty="0"/>
              <a:t>前半部查找</a:t>
            </a:r>
            <a:r>
              <a:rPr lang="en-US" altLang="zh-CN" dirty="0"/>
              <a:t>x</a:t>
            </a:r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）如果</a:t>
            </a:r>
            <a:r>
              <a:rPr lang="en-US" altLang="zh-CN" dirty="0"/>
              <a:t>x&gt;a[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，只需在</a:t>
            </a:r>
            <a:r>
              <a:rPr lang="en-US" altLang="zh-CN" dirty="0"/>
              <a:t>a[mid]</a:t>
            </a:r>
            <a:r>
              <a:rPr lang="zh-CN" altLang="en-US" dirty="0"/>
              <a:t>后半部查找</a:t>
            </a:r>
            <a:r>
              <a:rPr lang="en-US" altLang="zh-CN" dirty="0"/>
              <a:t>x</a:t>
            </a:r>
            <a:endParaRPr lang="zh-CN" altLang="en-US" dirty="0"/>
          </a:p>
          <a:p>
            <a:pPr lvl="1">
              <a:defRPr/>
            </a:pPr>
            <a:r>
              <a:rPr lang="zh-CN" altLang="en-US" dirty="0"/>
              <a:t>无论是在前半部还是后半部查找</a:t>
            </a:r>
            <a:r>
              <a:rPr lang="en-US" altLang="zh-CN" dirty="0"/>
              <a:t>x</a:t>
            </a:r>
            <a:r>
              <a:rPr lang="zh-CN" altLang="en-US" dirty="0"/>
              <a:t>，其方法都与在</a:t>
            </a:r>
            <a:r>
              <a:rPr lang="en-US" altLang="zh-CN" dirty="0"/>
              <a:t>a</a:t>
            </a:r>
            <a:r>
              <a:rPr lang="zh-CN" altLang="en-US" dirty="0"/>
              <a:t>中查找</a:t>
            </a:r>
            <a:r>
              <a:rPr lang="en-US" altLang="zh-CN" dirty="0"/>
              <a:t>x</a:t>
            </a:r>
            <a:r>
              <a:rPr lang="zh-CN" altLang="en-US" dirty="0"/>
              <a:t>一样，但查找规模缩小，并且只需要查找</a:t>
            </a:r>
            <a:r>
              <a:rPr lang="en-US" altLang="zh-CN" dirty="0"/>
              <a:t>1</a:t>
            </a:r>
            <a:r>
              <a:rPr lang="zh-CN" altLang="en-US" dirty="0"/>
              <a:t>个子问题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子问题规模为原问题规模</a:t>
            </a:r>
            <a:r>
              <a:rPr lang="en-US" altLang="zh-CN" dirty="0"/>
              <a:t>1/2, </a:t>
            </a:r>
            <a:r>
              <a:rPr lang="zh-CN" altLang="en-US" dirty="0"/>
              <a:t>只需求解</a:t>
            </a:r>
            <a:r>
              <a:rPr lang="en-US" altLang="zh-CN" dirty="0"/>
              <a:t>1</a:t>
            </a:r>
            <a:r>
              <a:rPr lang="zh-CN" altLang="en-US" dirty="0"/>
              <a:t>个子问题，</a:t>
            </a:r>
            <a:r>
              <a:rPr lang="en-US" altLang="zh-CN" dirty="0">
                <a:sym typeface="Wingdings" pitchFamily="2" charset="2"/>
              </a:rPr>
              <a:t>m=2, k=1</a:t>
            </a:r>
            <a:r>
              <a:rPr lang="zh-CN" altLang="en-US" dirty="0">
                <a:sym typeface="Wingdings" pitchFamily="2" charset="2"/>
              </a:rPr>
              <a:t>，减治法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因此，满足分治法的第二个和第三个适用条件</a:t>
            </a:r>
            <a:endParaRPr lang="en-US" altLang="zh-CN" dirty="0"/>
          </a:p>
          <a:p>
            <a:pPr marL="0" indent="0">
              <a:buNone/>
              <a:defRPr/>
            </a:pPr>
            <a:endParaRPr lang="en-US" altLang="zh-CN" sz="25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FD23A-F556-4F8F-9FE0-4C7E2E0E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01D9-F074-4CA2-97DB-556CFE62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66791-F429-4F8F-803E-617F64CA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100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C50373-E4DA-44A4-8E51-B1A0D0D4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lt"/>
                <a:cs typeface="Times New Roman" pitchFamily="18" charset="0"/>
              </a:rPr>
              <a:t>给定按</a:t>
            </a:r>
            <a:r>
              <a:rPr lang="zh-CN" altLang="en-US" dirty="0">
                <a:latin typeface="+mn-lt"/>
                <a:cs typeface="Times New Roman" pitchFamily="18" charset="0"/>
              </a:rPr>
              <a:t>升序排列、存放在数组</a:t>
            </a:r>
            <a:r>
              <a:rPr lang="en-US" altLang="zh-CN" dirty="0">
                <a:latin typeface="+mn-lt"/>
                <a:cs typeface="Times New Roman" pitchFamily="18" charset="0"/>
              </a:rPr>
              <a:t>a[0:n-1]</a:t>
            </a:r>
            <a:r>
              <a:rPr lang="zh-CN" altLang="en-US" dirty="0">
                <a:latin typeface="+mn-lt"/>
                <a:cs typeface="Times New Roman" pitchFamily="18" charset="0"/>
              </a:rPr>
              <a:t>中的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n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个元素，从中找出一特定元素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x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，给出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x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在数组中的位置</a:t>
            </a:r>
            <a:r>
              <a:rPr lang="en-US" altLang="zh-CN" sz="2400" dirty="0">
                <a:latin typeface="+mn-lt"/>
                <a:cs typeface="Times New Roman" pitchFamily="18" charset="0"/>
              </a:rPr>
              <a:t>/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下标</a:t>
            </a:r>
            <a:endParaRPr lang="en-US" altLang="zh-CN" sz="2400" dirty="0">
              <a:latin typeface="+mn-lt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91DD8A-7CEC-41B7-9AB4-A79B928A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78DBA0-D908-4CFC-81BE-9FEAD7C9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2CB5F6-927F-4373-B659-27B29B9B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86BE16-9D20-45B6-B307-E3449893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53425" cy="522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+mn-lt"/>
                <a:ea typeface="微软雅黑 Light" panose="020B0502040204020203" pitchFamily="34" charset="-122"/>
              </a:rPr>
              <a:t>二分搜索算法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楷体_GB2312"/>
              </a:rPr>
              <a:t>：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template&lt;class Type&gt;  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int </a:t>
            </a:r>
            <a:r>
              <a:rPr kumimoji="1" lang="en-US" altLang="zh-CN" sz="2400" dirty="0" err="1">
                <a:latin typeface="+mn-lt"/>
                <a:ea typeface="微软雅黑 Light" panose="020B0502040204020203" pitchFamily="34" charset="-122"/>
              </a:rPr>
              <a:t>BinarySearch</a:t>
            </a: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(Type a[], const Type&amp; x, int l, int r)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{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 while (r &gt;= l){ 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    int mid = (</a:t>
            </a:r>
            <a:r>
              <a:rPr kumimoji="1" lang="en-US" altLang="zh-CN" sz="2400" dirty="0" err="1">
                <a:latin typeface="+mn-lt"/>
                <a:ea typeface="微软雅黑 Light" panose="020B0502040204020203" pitchFamily="34" charset="-122"/>
              </a:rPr>
              <a:t>l+r</a:t>
            </a: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)/2;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    if (x == a[mid]) return mid;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    if (x &lt; a[mid]) r = mid-1; else l = mid+1;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    }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    return -1;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  <a:ea typeface="微软雅黑 Light" panose="020B0502040204020203" pitchFamily="34" charset="-122"/>
              </a:rPr>
              <a:t>}     </a:t>
            </a:r>
            <a:r>
              <a:rPr kumimoji="1" lang="en-US" altLang="zh-CN" sz="2400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——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分治（</a:t>
            </a:r>
            <a:r>
              <a:rPr kumimoji="1" lang="zh-CN" altLang="en-US" sz="2400" b="1" dirty="0">
                <a:solidFill>
                  <a:srgbClr val="0000FF"/>
                </a:solidFill>
                <a:latin typeface="+mn-lt"/>
                <a:ea typeface="微软雅黑 Light" panose="020B0502040204020203" pitchFamily="34" charset="-122"/>
              </a:rPr>
              <a:t>减治！</a:t>
            </a:r>
            <a:r>
              <a:rPr kumimoji="1" lang="zh-CN" altLang="en-US" sz="2400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），但非递归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46E6D8-1BBC-40FB-A653-6F01D18305B3}"/>
              </a:ext>
            </a:extLst>
          </p:cNvPr>
          <p:cNvSpPr txBox="1"/>
          <p:nvPr/>
        </p:nvSpPr>
        <p:spPr>
          <a:xfrm>
            <a:off x="5473084" y="2989555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latin typeface="+mn-lt"/>
                <a:ea typeface="微软雅黑 Light" panose="020B0502040204020203" pitchFamily="34" charset="-122"/>
              </a:rPr>
              <a:t>说明：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l—</a:t>
            </a:r>
            <a:r>
              <a:rPr kumimoji="1"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左，</a:t>
            </a:r>
            <a:r>
              <a:rPr kumimoji="1"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r—</a:t>
            </a:r>
            <a:r>
              <a:rPr kumimoji="1"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右</a:t>
            </a:r>
          </a:p>
        </p:txBody>
      </p:sp>
    </p:spTree>
    <p:extLst>
      <p:ext uri="{BB962C8B-B14F-4D97-AF65-F5344CB8AC3E}">
        <p14:creationId xmlns:p14="http://schemas.microsoft.com/office/powerpoint/2010/main" val="1677041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94514-C390-4470-BBCC-5569B14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二分搜索技术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EF4A3-4FF3-4A7E-975B-3FD58FC38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 dirty="0"/>
              <a:t>算法复杂度分析</a:t>
            </a:r>
            <a:endParaRPr lang="en-US" altLang="zh-CN" sz="2400" b="1" dirty="0"/>
          </a:p>
          <a:p>
            <a:pPr lvl="1"/>
            <a:r>
              <a:rPr lang="zh-CN" altLang="en-US" dirty="0"/>
              <a:t>每执行一次</a:t>
            </a:r>
            <a:r>
              <a:rPr lang="en-US" altLang="zh-CN" dirty="0"/>
              <a:t>while</a:t>
            </a:r>
            <a:r>
              <a:rPr lang="zh-CN" altLang="en-US" dirty="0"/>
              <a:t>循环， 待搜索数组的大小减少一半。</a:t>
            </a:r>
            <a:r>
              <a:rPr lang="zh-CN" altLang="en-US" sz="2400" dirty="0"/>
              <a:t>因此，在最坏情况下，</a:t>
            </a:r>
            <a:r>
              <a:rPr lang="en-US" altLang="zh-CN" sz="2400" dirty="0"/>
              <a:t>while</a:t>
            </a:r>
            <a:r>
              <a:rPr lang="zh-CN" altLang="en-US" sz="2400" dirty="0"/>
              <a:t>循环被执行了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logn</a:t>
            </a:r>
            <a:r>
              <a:rPr lang="en-US" altLang="zh-CN" sz="2400" dirty="0"/>
              <a:t>) 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pPr lvl="1"/>
            <a:r>
              <a:rPr lang="zh-CN" altLang="en-US" sz="2400" dirty="0"/>
              <a:t>循环体内运算需要</a:t>
            </a:r>
            <a:r>
              <a:rPr lang="en-US" altLang="zh-CN" sz="2400" dirty="0"/>
              <a:t>O(1) </a:t>
            </a:r>
            <a:r>
              <a:rPr lang="zh-CN" altLang="en-US" sz="2400" dirty="0"/>
              <a:t>时间</a:t>
            </a:r>
            <a:endParaRPr lang="en-US" altLang="zh-CN" sz="2400" dirty="0"/>
          </a:p>
          <a:p>
            <a:pPr lvl="1"/>
            <a:r>
              <a:rPr lang="zh-CN" altLang="en-US" sz="2400" dirty="0"/>
              <a:t>因此，算法在最坏情况下的时间复杂性为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logn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E3E8A-1D7B-4179-9FA2-E533F30A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9F53B2-C49D-4390-B446-F9F9943E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A14F7F-3F5E-48D1-8EF6-CD67B2BC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7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963093B-E05B-4CB5-A50A-EF48CD47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3648568"/>
            <a:ext cx="431800" cy="248729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97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1E19F-A096-429D-9862-D2750CD2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2.4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大整数乘法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9F662-ECF8-475B-A412-642893E2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 Light" panose="020B0502040204020203" pitchFamily="34" charset="-122"/>
                <a:cs typeface="Times New Roman" pitchFamily="18" charset="0"/>
              </a:rPr>
              <a:t>设计高效算法，进行两个</a:t>
            </a:r>
            <a:r>
              <a:rPr lang="en-US" altLang="zh-CN" dirty="0">
                <a:latin typeface="微软雅黑 Light" panose="020B0502040204020203" pitchFamily="34" charset="-122"/>
                <a:cs typeface="Times New Roman" pitchFamily="18" charset="0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  <a:cs typeface="Times New Roman" pitchFamily="18" charset="0"/>
              </a:rPr>
              <a:t>位大整数的乘法运算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/>
              <a:t>方法</a:t>
            </a:r>
            <a:r>
              <a:rPr lang="en-US" altLang="zh-CN" dirty="0"/>
              <a:t>1. </a:t>
            </a:r>
            <a:r>
              <a:rPr lang="zh-CN" altLang="en-US" dirty="0">
                <a:cs typeface="楷体_GB2312"/>
              </a:rPr>
              <a:t>小学方法</a:t>
            </a:r>
            <a:endParaRPr lang="en-US" altLang="zh-CN" dirty="0">
              <a:cs typeface="楷体_GB2312"/>
            </a:endParaRPr>
          </a:p>
          <a:p>
            <a:pPr lvl="1"/>
            <a:r>
              <a:rPr lang="zh-CN" altLang="en-US" dirty="0">
                <a:cs typeface="楷体_GB2312"/>
              </a:rPr>
              <a:t>逐位相乘，</a:t>
            </a:r>
            <a:r>
              <a:rPr lang="en-US" altLang="zh-CN" dirty="0">
                <a:cs typeface="楷体_GB2312"/>
              </a:rPr>
              <a:t>O(n</a:t>
            </a:r>
            <a:r>
              <a:rPr lang="en-US" altLang="zh-CN" baseline="30000" dirty="0">
                <a:cs typeface="楷体_GB2312"/>
              </a:rPr>
              <a:t>2</a:t>
            </a:r>
            <a:r>
              <a:rPr lang="en-US" altLang="zh-CN" dirty="0">
                <a:cs typeface="楷体_GB2312"/>
              </a:rPr>
              <a:t>) </a:t>
            </a:r>
          </a:p>
          <a:p>
            <a:pPr lvl="1"/>
            <a:r>
              <a:rPr lang="en-US" altLang="zh-CN" dirty="0">
                <a:cs typeface="楷体_GB2312"/>
              </a:rPr>
              <a:t>n</a:t>
            </a:r>
            <a:r>
              <a:rPr lang="en-US" altLang="zh-CN" baseline="30000" dirty="0">
                <a:cs typeface="楷体_GB2312"/>
              </a:rPr>
              <a:t>2</a:t>
            </a:r>
            <a:r>
              <a:rPr lang="zh-CN" altLang="en-US" dirty="0">
                <a:cs typeface="楷体_GB2312"/>
              </a:rPr>
              <a:t>次乘法，</a:t>
            </a:r>
            <a:r>
              <a:rPr lang="en-US" altLang="zh-CN" dirty="0">
                <a:cs typeface="楷体_GB2312"/>
              </a:rPr>
              <a:t>O(n)</a:t>
            </a:r>
            <a:r>
              <a:rPr lang="zh-CN" altLang="en-US" dirty="0">
                <a:cs typeface="楷体_GB2312"/>
              </a:rPr>
              <a:t>次加法</a:t>
            </a:r>
            <a:r>
              <a:rPr lang="en-US" altLang="zh-CN" dirty="0">
                <a:cs typeface="楷体_GB2312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cs typeface="楷体_GB2312"/>
                <a:sym typeface="Wingdings" pitchFamily="2" charset="2"/>
              </a:rPr>
              <a:t></a:t>
            </a:r>
            <a:r>
              <a:rPr lang="zh-CN" altLang="en-US" dirty="0">
                <a:solidFill>
                  <a:srgbClr val="FF0000"/>
                </a:solidFill>
                <a:cs typeface="楷体_GB2312"/>
                <a:sym typeface="Wingdings" pitchFamily="2" charset="2"/>
              </a:rPr>
              <a:t>效率太低</a:t>
            </a:r>
            <a:endParaRPr lang="zh-CN" altLang="en-US" dirty="0">
              <a:cs typeface="楷体_GB2312"/>
              <a:sym typeface="Wingdings" pitchFamily="2" charset="2"/>
            </a:endParaRPr>
          </a:p>
          <a:p>
            <a:r>
              <a:rPr lang="zh-CN" altLang="en-US" dirty="0">
                <a:sym typeface="Wingdings" pitchFamily="2" charset="2"/>
              </a:rPr>
              <a:t>方法</a:t>
            </a:r>
            <a:r>
              <a:rPr lang="en-US" altLang="zh-CN" dirty="0">
                <a:sym typeface="Wingdings" pitchFamily="2" charset="2"/>
              </a:rPr>
              <a:t>2. </a:t>
            </a:r>
            <a:r>
              <a:rPr lang="zh-CN" altLang="en-US" dirty="0">
                <a:sym typeface="Wingdings" pitchFamily="2" charset="2"/>
              </a:rPr>
              <a:t>分治法</a:t>
            </a:r>
            <a:r>
              <a:rPr lang="en-US" altLang="zh-CN" dirty="0">
                <a:sym typeface="Wingdings" pitchFamily="2" charset="2"/>
              </a:rPr>
              <a:t>1</a:t>
            </a:r>
          </a:p>
          <a:p>
            <a:pPr lvl="1"/>
            <a:r>
              <a:rPr lang="zh-CN" altLang="en-US" dirty="0">
                <a:sym typeface="Wingdings" pitchFamily="2" charset="2"/>
              </a:rPr>
              <a:t>将被乘数</a:t>
            </a:r>
            <a:r>
              <a:rPr lang="en-US" altLang="zh-CN" dirty="0">
                <a:sym typeface="Wingdings" pitchFamily="2" charset="2"/>
              </a:rPr>
              <a:t>X</a:t>
            </a:r>
            <a:r>
              <a:rPr lang="zh-CN" altLang="en-US" dirty="0">
                <a:sym typeface="Wingdings" pitchFamily="2" charset="2"/>
              </a:rPr>
              <a:t>和乘数</a:t>
            </a:r>
            <a:r>
              <a:rPr lang="en-US" altLang="zh-CN" dirty="0">
                <a:sym typeface="Wingdings" pitchFamily="2" charset="2"/>
              </a:rPr>
              <a:t>Y</a:t>
            </a:r>
            <a:r>
              <a:rPr lang="zh-CN" altLang="en-US" dirty="0">
                <a:sym typeface="Wingdings" pitchFamily="2" charset="2"/>
              </a:rPr>
              <a:t>分解为</a:t>
            </a:r>
            <a:r>
              <a:rPr lang="en-US" altLang="zh-CN" dirty="0">
                <a:sym typeface="Wingdings" pitchFamily="2" charset="2"/>
              </a:rPr>
              <a:t>2</a:t>
            </a:r>
            <a:r>
              <a:rPr lang="zh-CN" altLang="en-US" dirty="0">
                <a:sym typeface="Wingdings" pitchFamily="2" charset="2"/>
              </a:rPr>
              <a:t>部分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EE506-D724-4E62-8950-C5AD6877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67E82-4FB4-41B9-8EEF-C3E73094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49374C-533D-49D2-A85B-09EFB35F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1E181D9-9CB0-48E7-9CF7-8B2A6415B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641475"/>
            <a:ext cx="1908175" cy="26765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    </a:t>
            </a:r>
            <a:r>
              <a:rPr lang="en-US" altLang="zh-CN" sz="2400"/>
              <a:t>3  2</a:t>
            </a:r>
          </a:p>
          <a:p>
            <a:r>
              <a:rPr lang="en-US" altLang="zh-CN" sz="2400"/>
              <a:t>    1  2</a:t>
            </a:r>
          </a:p>
          <a:p>
            <a:r>
              <a:rPr lang="en-US" altLang="zh-CN" sz="2400"/>
              <a:t>-------------</a:t>
            </a:r>
          </a:p>
          <a:p>
            <a:r>
              <a:rPr lang="en-US" altLang="zh-CN" sz="2400"/>
              <a:t>3  2</a:t>
            </a:r>
          </a:p>
          <a:p>
            <a:r>
              <a:rPr lang="en-US" altLang="zh-CN" sz="2400"/>
              <a:t>    6  4 </a:t>
            </a:r>
          </a:p>
          <a:p>
            <a:r>
              <a:rPr lang="en-US" altLang="zh-CN" sz="2400"/>
              <a:t>-------------</a:t>
            </a:r>
          </a:p>
          <a:p>
            <a:r>
              <a:rPr lang="en-US" altLang="zh-CN" sz="2400"/>
              <a:t>3  8  4  </a:t>
            </a:r>
            <a:endParaRPr lang="zh-CN" altLang="en-US" sz="2400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5E5335AB-41DC-4D51-80CC-731A4DF85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2781300"/>
            <a:ext cx="215900" cy="360363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" name="矩形 17">
            <a:extLst>
              <a:ext uri="{FF2B5EF4-FFF2-40B4-BE49-F238E27FC236}">
                <a16:creationId xmlns:a16="http://schemas.microsoft.com/office/drawing/2014/main" id="{806344B4-734A-4CE6-A116-3559AAAF1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988" y="2768600"/>
            <a:ext cx="252412" cy="144272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0" name="矩形 18">
            <a:extLst>
              <a:ext uri="{FF2B5EF4-FFF2-40B4-BE49-F238E27FC236}">
                <a16:creationId xmlns:a16="http://schemas.microsoft.com/office/drawing/2014/main" id="{A3CCA459-DC4D-440A-859A-F99C80EA5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13" y="3144838"/>
            <a:ext cx="215900" cy="360362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71BA19E-DAEC-420A-A600-65FB08CB7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25" y="1633538"/>
            <a:ext cx="901700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ab * cd</a:t>
            </a:r>
          </a:p>
          <a:p>
            <a:r>
              <a:rPr lang="en-US" altLang="zh-CN"/>
              <a:t>ab=32</a:t>
            </a:r>
          </a:p>
          <a:p>
            <a:r>
              <a:rPr lang="en-US" altLang="zh-CN"/>
              <a:t>cd=12</a:t>
            </a:r>
            <a:endParaRPr lang="zh-CN" altLang="en-US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EA8780C5-EFED-4C7A-B520-F04C2023A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838" y="4443413"/>
            <a:ext cx="1173162" cy="3683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a10</a:t>
            </a:r>
            <a:r>
              <a:rPr lang="en-US" altLang="zh-CN" baseline="30000"/>
              <a:t>n/2</a:t>
            </a:r>
            <a:r>
              <a:rPr lang="en-US" altLang="zh-CN"/>
              <a:t> + b</a:t>
            </a:r>
            <a:endParaRPr lang="zh-CN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FEB604A-78C0-48F2-A554-695442A31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53" y="3941656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3600" dirty="0"/>
              <a:t>X = 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3600" dirty="0"/>
              <a:t>Y = 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3600" dirty="0"/>
              <a:t>X = </a:t>
            </a:r>
            <a:r>
              <a:rPr lang="en-US" altLang="zh-CN" sz="3600" dirty="0">
                <a:solidFill>
                  <a:schemeClr val="accent2"/>
                </a:solidFill>
              </a:rPr>
              <a:t>a</a:t>
            </a:r>
            <a:r>
              <a:rPr lang="en-US" altLang="zh-CN" sz="3600" dirty="0"/>
              <a:t> 2</a:t>
            </a:r>
            <a:r>
              <a:rPr lang="en-US" altLang="zh-CN" sz="3600" baseline="30000" dirty="0"/>
              <a:t>n/2</a:t>
            </a:r>
            <a:r>
              <a:rPr lang="en-US" altLang="zh-CN" sz="3600" dirty="0"/>
              <a:t> + </a:t>
            </a:r>
            <a:r>
              <a:rPr lang="en-US" altLang="zh-CN" sz="3600" dirty="0">
                <a:solidFill>
                  <a:schemeClr val="accent2"/>
                </a:solidFill>
              </a:rPr>
              <a:t>b</a:t>
            </a:r>
            <a:r>
              <a:rPr lang="en-US" altLang="zh-CN" sz="3600" dirty="0"/>
              <a:t>     Y = </a:t>
            </a:r>
            <a:r>
              <a:rPr lang="en-US" altLang="zh-CN" sz="3600" dirty="0">
                <a:solidFill>
                  <a:schemeClr val="accent2"/>
                </a:solidFill>
              </a:rPr>
              <a:t>c</a:t>
            </a:r>
            <a:r>
              <a:rPr lang="en-US" altLang="zh-CN" sz="3600" dirty="0"/>
              <a:t> 2</a:t>
            </a:r>
            <a:r>
              <a:rPr lang="en-US" altLang="zh-CN" sz="3600" baseline="30000" dirty="0"/>
              <a:t>n/2</a:t>
            </a:r>
            <a:r>
              <a:rPr lang="en-US" altLang="zh-CN" sz="3600" dirty="0"/>
              <a:t> + </a:t>
            </a:r>
            <a:r>
              <a:rPr lang="en-US" altLang="zh-CN" sz="3600" dirty="0">
                <a:solidFill>
                  <a:schemeClr val="accent2"/>
                </a:solidFill>
              </a:rPr>
              <a:t>d</a:t>
            </a:r>
            <a:r>
              <a:rPr lang="en-US" altLang="zh-CN" sz="3600" dirty="0"/>
              <a:t> 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sz="3600" dirty="0"/>
              <a:t>XY = </a:t>
            </a:r>
            <a:r>
              <a:rPr lang="en-US" altLang="zh-CN" sz="3600" dirty="0">
                <a:solidFill>
                  <a:schemeClr val="accent2"/>
                </a:solidFill>
              </a:rPr>
              <a:t>ac</a:t>
            </a:r>
            <a:r>
              <a:rPr lang="en-US" altLang="zh-CN" sz="3600" dirty="0"/>
              <a:t> 2</a:t>
            </a:r>
            <a:r>
              <a:rPr lang="en-US" altLang="zh-CN" sz="3600" baseline="30000" dirty="0"/>
              <a:t>n</a:t>
            </a:r>
            <a:r>
              <a:rPr lang="en-US" altLang="zh-CN" sz="3600" dirty="0"/>
              <a:t> + (</a:t>
            </a:r>
            <a:r>
              <a:rPr lang="en-US" altLang="zh-CN" sz="3600" dirty="0" err="1">
                <a:solidFill>
                  <a:schemeClr val="accent2"/>
                </a:solidFill>
              </a:rPr>
              <a:t>bc</a:t>
            </a:r>
            <a:r>
              <a:rPr lang="en-US" altLang="zh-CN" sz="3600" dirty="0" err="1">
                <a:solidFill>
                  <a:schemeClr val="tx2"/>
                </a:solidFill>
              </a:rPr>
              <a:t>+</a:t>
            </a:r>
            <a:r>
              <a:rPr lang="en-US" altLang="zh-CN" sz="3600" dirty="0" err="1">
                <a:solidFill>
                  <a:schemeClr val="accent2"/>
                </a:solidFill>
              </a:rPr>
              <a:t>ad</a:t>
            </a:r>
            <a:r>
              <a:rPr lang="en-US" altLang="zh-CN" sz="3600" dirty="0"/>
              <a:t>) 2</a:t>
            </a:r>
            <a:r>
              <a:rPr lang="en-US" altLang="zh-CN" sz="3600" baseline="30000" dirty="0"/>
              <a:t>n/2</a:t>
            </a:r>
            <a:r>
              <a:rPr lang="en-US" altLang="zh-CN" sz="3600" dirty="0"/>
              <a:t> + </a:t>
            </a:r>
            <a:r>
              <a:rPr lang="en-US" altLang="zh-CN" sz="3600" dirty="0">
                <a:solidFill>
                  <a:schemeClr val="accent2"/>
                </a:solidFill>
              </a:rPr>
              <a:t>bd</a:t>
            </a:r>
            <a:r>
              <a:rPr lang="en-US" altLang="zh-CN" sz="3600" dirty="0"/>
              <a:t>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26382B9-E2FC-4CF2-B239-C928220CB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033" y="4089400"/>
            <a:ext cx="2362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solidFill>
                  <a:schemeClr val="accent2"/>
                </a:solidFill>
                <a:latin typeface="Arial Rounded MT Bold" pitchFamily="34" charset="0"/>
              </a:rPr>
              <a:t>a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69B465E1-93FE-45F4-9869-48382B16B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433" y="4089400"/>
            <a:ext cx="2362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solidFill>
                  <a:schemeClr val="accent2"/>
                </a:solidFill>
                <a:latin typeface="Arial Rounded MT Bold" pitchFamily="34" charset="0"/>
              </a:rPr>
              <a:t>b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9E21C26-8F81-4971-B216-6C2151A3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033" y="4699000"/>
            <a:ext cx="2362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solidFill>
                  <a:schemeClr val="accent2"/>
                </a:solidFill>
                <a:latin typeface="Arial Rounded MT Bold" pitchFamily="34" charset="0"/>
              </a:rPr>
              <a:t>c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09E4F93-1F77-4984-9DE7-59F6AD78D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433" y="4699000"/>
            <a:ext cx="2362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solidFill>
                  <a:schemeClr val="accent2"/>
                </a:solidFill>
                <a:latin typeface="Arial Rounded MT Bold" pitchFamily="34" charset="0"/>
              </a:rPr>
              <a:t>d</a:t>
            </a:r>
          </a:p>
        </p:txBody>
      </p:sp>
      <p:cxnSp>
        <p:nvCxnSpPr>
          <p:cNvPr id="18" name="直接箭头连接符 19">
            <a:extLst>
              <a:ext uri="{FF2B5EF4-FFF2-40B4-BE49-F238E27FC236}">
                <a16:creationId xmlns:a16="http://schemas.microsoft.com/office/drawing/2014/main" id="{7AC88BFA-356D-4E91-B29E-872D4FB1BA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36240" y="2890838"/>
            <a:ext cx="4372610" cy="323691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箭头连接符 21">
            <a:extLst>
              <a:ext uri="{FF2B5EF4-FFF2-40B4-BE49-F238E27FC236}">
                <a16:creationId xmlns:a16="http://schemas.microsoft.com/office/drawing/2014/main" id="{4ADB721C-23ED-4785-BBBD-A2E9D77661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34560" y="3434574"/>
            <a:ext cx="2875280" cy="265906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3">
            <a:extLst>
              <a:ext uri="{FF2B5EF4-FFF2-40B4-BE49-F238E27FC236}">
                <a16:creationId xmlns:a16="http://schemas.microsoft.com/office/drawing/2014/main" id="{01602889-CF57-4087-922B-6671E7F74A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95554" y="3505200"/>
            <a:ext cx="1027671" cy="253386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480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655150-334C-4299-9102-EF98C770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次</a:t>
            </a:r>
            <a:r>
              <a:rPr lang="en-US" altLang="zh-CN" dirty="0"/>
              <a:t>n/2</a:t>
            </a:r>
            <a:r>
              <a:rPr lang="zh-CN" altLang="en-US" dirty="0"/>
              <a:t>位的乘法，</a:t>
            </a:r>
            <a:r>
              <a:rPr lang="en-US" altLang="zh-CN" dirty="0"/>
              <a:t>3</a:t>
            </a:r>
            <a:r>
              <a:rPr lang="zh-CN" altLang="en-US" dirty="0"/>
              <a:t>次加法，</a:t>
            </a:r>
            <a:r>
              <a:rPr lang="en-US" altLang="zh-CN" dirty="0"/>
              <a:t>2</a:t>
            </a:r>
            <a:r>
              <a:rPr lang="zh-CN" altLang="en-US" dirty="0"/>
              <a:t>次移位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91A71F-48CC-4DF0-9DEF-F633298F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9560FC-6B4E-4837-AC85-F6737712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EEDE7-024A-48AF-B6C2-B3CAB0AA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37012A26-CA95-4901-998F-02CA687BBEA0}"/>
              </a:ext>
            </a:extLst>
          </p:cNvPr>
          <p:cNvGrpSpPr>
            <a:grpSpLocks/>
          </p:cNvGrpSpPr>
          <p:nvPr/>
        </p:nvGrpSpPr>
        <p:grpSpPr bwMode="auto">
          <a:xfrm>
            <a:off x="569913" y="1912322"/>
            <a:ext cx="7850187" cy="1952625"/>
            <a:chOff x="606" y="2017"/>
            <a:chExt cx="4416" cy="1230"/>
          </a:xfrm>
        </p:grpSpPr>
        <p:sp>
          <p:nvSpPr>
            <p:cNvPr id="7" name="AutoShape 12">
              <a:extLst>
                <a:ext uri="{FF2B5EF4-FFF2-40B4-BE49-F238E27FC236}">
                  <a16:creationId xmlns:a16="http://schemas.microsoft.com/office/drawing/2014/main" id="{F0C06C88-C83A-489D-85AF-1AFA54B2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2017"/>
              <a:ext cx="4416" cy="123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63DE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400" b="1" dirty="0">
                  <a:ea typeface="黑体" pitchFamily="49" charset="-122"/>
                </a:rPr>
                <a:t>复杂度分析</a:t>
              </a:r>
            </a:p>
            <a:p>
              <a:pPr eaLnBrk="0" hangingPunct="0">
                <a:defRPr/>
              </a:pP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endParaRPr>
            </a:p>
            <a:p>
              <a:pPr eaLnBrk="0" hangingPunct="0">
                <a:defRPr/>
              </a:pPr>
              <a:endParaRPr lang="zh-CN" altLang="en-US" sz="2400" b="1" dirty="0"/>
            </a:p>
            <a:p>
              <a:pPr algn="ctr" eaLnBrk="0" hangingPunct="0">
                <a:defRPr/>
              </a:pPr>
              <a:r>
                <a:rPr lang="en-US" altLang="zh-CN" sz="2400" dirty="0"/>
                <a:t>T(n)=O(n</a:t>
              </a:r>
              <a:r>
                <a:rPr lang="en-US" altLang="zh-CN" sz="2400" baseline="30000" dirty="0"/>
                <a:t>2</a:t>
              </a:r>
              <a:r>
                <a:rPr lang="en-US" altLang="zh-CN" sz="2400" dirty="0"/>
                <a:t>)   </a:t>
              </a:r>
              <a:r>
                <a:rPr lang="en-US" altLang="zh-CN" sz="3600" b="1" dirty="0">
                  <a:solidFill>
                    <a:srgbClr val="FF0000"/>
                  </a:solidFill>
                  <a:ea typeface="楷体_GB2312" pitchFamily="49" charset="-122"/>
                  <a:sym typeface="Wingdings" pitchFamily="2" charset="2"/>
                </a:rPr>
                <a:t></a:t>
              </a:r>
              <a:r>
                <a:rPr lang="zh-CN" altLang="zh-CN" sz="2400" b="1" dirty="0">
                  <a:solidFill>
                    <a:srgbClr val="FF0000"/>
                  </a:solidFill>
                  <a:ea typeface="楷体_GB2312" pitchFamily="49" charset="-122"/>
                  <a:sym typeface="Wingdings" pitchFamily="2" charset="2"/>
                </a:rPr>
                <a:t>没有改进</a:t>
              </a:r>
              <a:endParaRPr lang="zh-CN" altLang="en-US" sz="2400" b="1" dirty="0">
                <a:solidFill>
                  <a:srgbClr val="FF0000"/>
                </a:solidFill>
                <a:ea typeface="楷体_GB2312" pitchFamily="49" charset="-122"/>
                <a:sym typeface="Wingdings" pitchFamily="2" charset="2"/>
              </a:endParaRPr>
            </a:p>
          </p:txBody>
        </p:sp>
        <p:graphicFrame>
          <p:nvGraphicFramePr>
            <p:cNvPr id="8" name="Object 13">
              <a:extLst>
                <a:ext uri="{FF2B5EF4-FFF2-40B4-BE49-F238E27FC236}">
                  <a16:creationId xmlns:a16="http://schemas.microsoft.com/office/drawing/2014/main" id="{3D24510B-F401-47BD-A53A-4821887CAC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2205"/>
            <a:ext cx="2677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930400" imgH="457200" progId="Equation.3">
                    <p:embed/>
                  </p:oleObj>
                </mc:Choice>
                <mc:Fallback>
                  <p:oleObj name="公式" r:id="rId2" imgW="1930400" imgH="457200" progId="Equation.3">
                    <p:embed/>
                    <p:pic>
                      <p:nvPicPr>
                        <p:cNvPr id="5018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2205"/>
                          <a:ext cx="2677" cy="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AutoShape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B87BDE6-C3C2-4B94-A70D-FFDA1620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349546"/>
            <a:ext cx="495300" cy="233681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  <p:graphicFrame>
        <p:nvGraphicFramePr>
          <p:cNvPr id="10" name="对象 1">
            <a:extLst>
              <a:ext uri="{FF2B5EF4-FFF2-40B4-BE49-F238E27FC236}">
                <a16:creationId xmlns:a16="http://schemas.microsoft.com/office/drawing/2014/main" id="{5644767A-9B33-4971-AB23-917EE6635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109365"/>
              </p:ext>
            </p:extLst>
          </p:nvPr>
        </p:nvGraphicFramePr>
        <p:xfrm>
          <a:off x="962660" y="4894803"/>
          <a:ext cx="54800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700" imgH="469900" progId="Equation.DSMT4">
                  <p:embed/>
                </p:oleObj>
              </mc:Choice>
              <mc:Fallback>
                <p:oleObj name="Equation" r:id="rId5" imgW="2298700" imgH="469900" progId="Equation.DSMT4">
                  <p:embed/>
                  <p:pic>
                    <p:nvPicPr>
                      <p:cNvPr id="5018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660" y="4894803"/>
                        <a:ext cx="5480050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">
            <a:extLst>
              <a:ext uri="{FF2B5EF4-FFF2-40B4-BE49-F238E27FC236}">
                <a16:creationId xmlns:a16="http://schemas.microsoft.com/office/drawing/2014/main" id="{64FA4EDC-BE1D-4F44-8A83-5D72CCF7D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210" y="4391565"/>
            <a:ext cx="1385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=4,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=2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3451042-0BE8-4E1A-B1DF-04F8498F6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210" y="1070600"/>
            <a:ext cx="6035627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/>
              <a:t>以</a:t>
            </a:r>
            <a:r>
              <a:rPr lang="zh-CN" altLang="en-US" sz="2400" b="1" dirty="0">
                <a:solidFill>
                  <a:srgbClr val="FF0000"/>
                </a:solidFill>
              </a:rPr>
              <a:t>乘法</a:t>
            </a:r>
            <a:r>
              <a:rPr lang="zh-CN" altLang="en-US" sz="2400" dirty="0"/>
              <a:t>次数作为最主要指标，衡量复杂度：</a:t>
            </a:r>
          </a:p>
        </p:txBody>
      </p:sp>
      <p:cxnSp>
        <p:nvCxnSpPr>
          <p:cNvPr id="13" name="直接箭头连接符 3">
            <a:extLst>
              <a:ext uri="{FF2B5EF4-FFF2-40B4-BE49-F238E27FC236}">
                <a16:creationId xmlns:a16="http://schemas.microsoft.com/office/drawing/2014/main" id="{2A4E943C-992D-4F19-95B6-36798E4346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1532265"/>
            <a:ext cx="1031875" cy="124365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16387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70472-7033-48FE-9B82-E2CD290D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大整数乘法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2FC15-09C1-493C-9323-C81DCA8EA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/>
              <a:t>方法</a:t>
            </a:r>
            <a:r>
              <a:rPr lang="en-US" altLang="zh-CN" dirty="0"/>
              <a:t>3. </a:t>
            </a:r>
            <a:r>
              <a:rPr lang="zh-CN" altLang="en-US" dirty="0"/>
              <a:t>分治法</a:t>
            </a:r>
            <a:r>
              <a:rPr lang="en-US" altLang="zh-CN" dirty="0"/>
              <a:t>2</a:t>
            </a:r>
          </a:p>
          <a:p>
            <a:pPr lvl="1">
              <a:spcBef>
                <a:spcPts val="600"/>
              </a:spcBef>
            </a:pPr>
            <a:r>
              <a:rPr lang="zh-CN" altLang="en-US" dirty="0"/>
              <a:t>为了降低时间复杂度，减少乘法的次数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zh-CN" altLang="en-US" dirty="0">
                <a:sym typeface="Wingdings" pitchFamily="2" charset="2"/>
              </a:rPr>
              <a:t>降低</a:t>
            </a:r>
            <a:r>
              <a:rPr lang="en-US" altLang="zh-CN" i="1" dirty="0">
                <a:sym typeface="Wingdings" pitchFamily="2" charset="2"/>
              </a:rPr>
              <a:t>k</a:t>
            </a:r>
            <a:endParaRPr lang="zh-CN" altLang="en-US" i="1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 marL="0" indent="0">
              <a:spcBef>
                <a:spcPts val="600"/>
              </a:spcBef>
              <a:buNone/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3</a:t>
            </a:r>
            <a:r>
              <a:rPr lang="zh-CN" altLang="en-US" dirty="0"/>
              <a:t>次</a:t>
            </a:r>
            <a:r>
              <a:rPr lang="en-US" altLang="zh-CN" dirty="0"/>
              <a:t>n/2</a:t>
            </a:r>
            <a:r>
              <a:rPr lang="zh-CN" altLang="en-US" dirty="0"/>
              <a:t>位的乘法，</a:t>
            </a:r>
            <a:r>
              <a:rPr lang="en-US" altLang="zh-CN" dirty="0"/>
              <a:t>4</a:t>
            </a:r>
            <a:r>
              <a:rPr lang="zh-CN" altLang="en-US" dirty="0"/>
              <a:t>次加，</a:t>
            </a:r>
            <a:r>
              <a:rPr lang="en-US" altLang="zh-CN" dirty="0"/>
              <a:t>2</a:t>
            </a:r>
            <a:r>
              <a:rPr lang="zh-CN" altLang="en-US" dirty="0"/>
              <a:t>次减法，</a:t>
            </a:r>
            <a:r>
              <a:rPr lang="en-US" altLang="zh-CN" dirty="0"/>
              <a:t>2</a:t>
            </a:r>
            <a:r>
              <a:rPr lang="zh-CN" altLang="en-US" dirty="0"/>
              <a:t>次移位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次减法、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次加法</a:t>
            </a:r>
            <a:r>
              <a:rPr lang="zh-CN" altLang="en-US" dirty="0"/>
              <a:t>替换方法</a:t>
            </a:r>
            <a:r>
              <a:rPr lang="en-US" altLang="zh-CN" dirty="0"/>
              <a:t>2</a:t>
            </a:r>
            <a:r>
              <a:rPr lang="zh-CN" altLang="en-US" dirty="0"/>
              <a:t>中的</a:t>
            </a:r>
            <a:r>
              <a:rPr lang="en-US" altLang="zh-CN" dirty="0"/>
              <a:t>1</a:t>
            </a:r>
            <a:r>
              <a:rPr lang="zh-CN" altLang="en-US" dirty="0"/>
              <a:t>次乘法</a:t>
            </a:r>
            <a:endParaRPr kumimoji="0" lang="zh-C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lvl="1">
              <a:spcBef>
                <a:spcPts val="600"/>
              </a:spcBef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0A44A-5832-43BC-92D0-02883F30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F7323A-B184-495A-822F-91A37F43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A936E-8F32-4C90-880A-57FA5FFB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2DFA59-B429-487D-9E75-50607046A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5665" y="147320"/>
            <a:ext cx="1908175" cy="2678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     </a:t>
            </a:r>
            <a:r>
              <a:rPr lang="en-US" altLang="zh-CN" sz="2400"/>
              <a:t>3  2</a:t>
            </a:r>
          </a:p>
          <a:p>
            <a:r>
              <a:rPr lang="en-US" altLang="zh-CN" sz="2400"/>
              <a:t>    1  2</a:t>
            </a:r>
          </a:p>
          <a:p>
            <a:r>
              <a:rPr lang="en-US" altLang="zh-CN" sz="2400"/>
              <a:t>-------------</a:t>
            </a:r>
          </a:p>
          <a:p>
            <a:r>
              <a:rPr lang="en-US" altLang="zh-CN" sz="2400"/>
              <a:t>3  2</a:t>
            </a:r>
          </a:p>
          <a:p>
            <a:r>
              <a:rPr lang="en-US" altLang="zh-CN" sz="2400"/>
              <a:t>    6  4 </a:t>
            </a:r>
          </a:p>
          <a:p>
            <a:r>
              <a:rPr lang="en-US" altLang="zh-CN" sz="2400"/>
              <a:t>-------------</a:t>
            </a:r>
          </a:p>
          <a:p>
            <a:r>
              <a:rPr lang="en-US" altLang="zh-CN" sz="2400"/>
              <a:t>3  8  4  </a:t>
            </a:r>
            <a:endParaRPr lang="zh-CN" altLang="en-US" sz="240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184EE46-1029-46AD-B4E1-EC65D0C22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965" y="147320"/>
            <a:ext cx="901700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ab * cd</a:t>
            </a:r>
          </a:p>
          <a:p>
            <a:r>
              <a:rPr lang="en-US" altLang="zh-CN"/>
              <a:t>ab=32</a:t>
            </a:r>
          </a:p>
          <a:p>
            <a:r>
              <a:rPr lang="en-US" altLang="zh-CN"/>
              <a:t>cd=12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33150-A933-420D-BDFE-0260F0F0E3A9}"/>
              </a:ext>
            </a:extLst>
          </p:cNvPr>
          <p:cNvSpPr txBox="1"/>
          <p:nvPr/>
        </p:nvSpPr>
        <p:spPr>
          <a:xfrm>
            <a:off x="463164" y="2337440"/>
            <a:ext cx="7852796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altLang="zh-CN" sz="3600" dirty="0">
                <a:ea typeface="楷体_GB2312" pitchFamily="49" charset="-122"/>
              </a:rPr>
              <a:t>XY =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altLang="zh-CN" sz="3600" u="sng" dirty="0">
                <a:solidFill>
                  <a:srgbClr val="FF0000"/>
                </a:solidFill>
                <a:ea typeface="楷体_GB2312" pitchFamily="49" charset="-122"/>
              </a:rPr>
              <a:t>ac</a:t>
            </a:r>
            <a:r>
              <a:rPr lang="en-US" altLang="zh-CN" sz="3600" dirty="0">
                <a:ea typeface="楷体_GB2312" pitchFamily="49" charset="-122"/>
              </a:rPr>
              <a:t> 2</a:t>
            </a:r>
            <a:r>
              <a:rPr lang="en-US" altLang="zh-CN" sz="3600" baseline="30000" dirty="0">
                <a:ea typeface="楷体_GB2312" pitchFamily="49" charset="-122"/>
              </a:rPr>
              <a:t>n</a:t>
            </a:r>
            <a:r>
              <a:rPr lang="en-US" altLang="zh-CN" sz="3600" dirty="0">
                <a:ea typeface="楷体_GB2312" pitchFamily="49" charset="-122"/>
              </a:rPr>
              <a:t> + ( </a:t>
            </a:r>
            <a:r>
              <a:rPr lang="en-US" altLang="zh-CN" sz="3600" u="sng" dirty="0">
                <a:ea typeface="楷体_GB2312" pitchFamily="49" charset="-122"/>
              </a:rPr>
              <a:t>(</a:t>
            </a:r>
            <a:r>
              <a:rPr lang="en-US" altLang="zh-CN" sz="3600" u="sng" dirty="0">
                <a:solidFill>
                  <a:schemeClr val="accent2"/>
                </a:solidFill>
                <a:ea typeface="楷体_GB2312" pitchFamily="49" charset="-122"/>
              </a:rPr>
              <a:t>a</a:t>
            </a:r>
            <a:r>
              <a:rPr lang="en-US" altLang="zh-CN" sz="3600" u="sng" dirty="0">
                <a:ea typeface="楷体_GB2312" pitchFamily="49" charset="-122"/>
              </a:rPr>
              <a:t>-</a:t>
            </a:r>
            <a:r>
              <a:rPr lang="en-US" altLang="zh-CN" sz="3600" u="sng" dirty="0">
                <a:solidFill>
                  <a:schemeClr val="accent2"/>
                </a:solidFill>
                <a:ea typeface="楷体_GB2312" pitchFamily="49" charset="-122"/>
              </a:rPr>
              <a:t>b</a:t>
            </a:r>
            <a:r>
              <a:rPr lang="en-US" altLang="zh-CN" sz="3600" u="sng" dirty="0">
                <a:ea typeface="楷体_GB2312" pitchFamily="49" charset="-122"/>
              </a:rPr>
              <a:t>)(</a:t>
            </a:r>
            <a:r>
              <a:rPr lang="en-US" altLang="zh-CN" sz="3600" u="sng" dirty="0">
                <a:solidFill>
                  <a:schemeClr val="accent2"/>
                </a:solidFill>
                <a:ea typeface="楷体_GB2312" pitchFamily="49" charset="-122"/>
              </a:rPr>
              <a:t>d</a:t>
            </a:r>
            <a:r>
              <a:rPr lang="en-US" altLang="zh-CN" sz="3600" u="sng" dirty="0">
                <a:ea typeface="楷体_GB2312" pitchFamily="49" charset="-122"/>
              </a:rPr>
              <a:t>-</a:t>
            </a:r>
            <a:r>
              <a:rPr lang="en-US" altLang="zh-CN" sz="3600" u="sng" dirty="0">
                <a:solidFill>
                  <a:schemeClr val="accent2"/>
                </a:solidFill>
                <a:ea typeface="楷体_GB2312" pitchFamily="49" charset="-122"/>
              </a:rPr>
              <a:t>c</a:t>
            </a:r>
            <a:r>
              <a:rPr lang="en-US" altLang="zh-CN" sz="3600" u="sng" dirty="0">
                <a:ea typeface="楷体_GB2312" pitchFamily="49" charset="-122"/>
              </a:rPr>
              <a:t>)</a:t>
            </a:r>
            <a:r>
              <a:rPr lang="en-US" altLang="zh-CN" sz="3600" dirty="0">
                <a:ea typeface="楷体_GB2312" pitchFamily="49" charset="-122"/>
              </a:rPr>
              <a:t> + </a:t>
            </a:r>
            <a:r>
              <a:rPr lang="en-US" altLang="zh-CN" sz="3600" dirty="0">
                <a:solidFill>
                  <a:srgbClr val="FF0000"/>
                </a:solidFill>
                <a:ea typeface="楷体_GB2312" pitchFamily="49" charset="-122"/>
              </a:rPr>
              <a:t>ac </a:t>
            </a:r>
            <a:r>
              <a:rPr lang="en-US" altLang="zh-CN" sz="3600" dirty="0">
                <a:ea typeface="楷体_GB2312" pitchFamily="49" charset="-122"/>
              </a:rPr>
              <a:t>+ </a:t>
            </a:r>
            <a:r>
              <a:rPr lang="en-US" altLang="zh-CN" sz="3600" u="sng" dirty="0">
                <a:solidFill>
                  <a:srgbClr val="FF0000"/>
                </a:solidFill>
                <a:ea typeface="楷体_GB2312" pitchFamily="49" charset="-122"/>
              </a:rPr>
              <a:t>bd</a:t>
            </a:r>
            <a:r>
              <a:rPr lang="en-US" altLang="zh-CN" sz="3600" dirty="0">
                <a:ea typeface="楷体_GB2312" pitchFamily="49" charset="-122"/>
              </a:rPr>
              <a:t>) 2</a:t>
            </a:r>
            <a:r>
              <a:rPr lang="en-US" altLang="zh-CN" sz="3600" baseline="30000" dirty="0">
                <a:ea typeface="楷体_GB2312" pitchFamily="49" charset="-122"/>
              </a:rPr>
              <a:t>n/2</a:t>
            </a:r>
            <a:r>
              <a:rPr lang="en-US" altLang="zh-CN" sz="3600" dirty="0">
                <a:ea typeface="楷体_GB2312" pitchFamily="49" charset="-122"/>
              </a:rPr>
              <a:t>   + </a:t>
            </a:r>
            <a:r>
              <a:rPr lang="en-US" altLang="zh-CN" sz="3600" dirty="0">
                <a:solidFill>
                  <a:srgbClr val="FF0000"/>
                </a:solidFill>
                <a:ea typeface="楷体_GB2312" pitchFamily="49" charset="-122"/>
              </a:rPr>
              <a:t>bd</a:t>
            </a:r>
            <a:endParaRPr lang="en-US" altLang="zh-CN" sz="36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CD9F31F9-8A6B-4778-A7F1-D9F9FE953CDB}"/>
              </a:ext>
            </a:extLst>
          </p:cNvPr>
          <p:cNvSpPr/>
          <p:nvPr/>
        </p:nvSpPr>
        <p:spPr>
          <a:xfrm>
            <a:off x="1772921" y="5521961"/>
            <a:ext cx="45719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次乘法）</a:t>
            </a:r>
          </a:p>
        </p:txBody>
      </p:sp>
    </p:spTree>
    <p:extLst>
      <p:ext uri="{BB962C8B-B14F-4D97-AF65-F5344CB8AC3E}">
        <p14:creationId xmlns:p14="http://schemas.microsoft.com/office/powerpoint/2010/main" val="3022168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E060B-FE1E-4CD5-8E5F-E6207CE6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大整数乘法：</a:t>
            </a:r>
            <a:r>
              <a:rPr lang="zh-CN" altLang="en-US" dirty="0"/>
              <a:t>分治法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B43E5-B318-4847-AF3E-972808A1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复杂度分析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A4BC0-5959-4392-AC0D-54CB6F27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CD88D9-A421-4A9D-A70F-6414FC55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5C8C1-E008-4B05-AFFB-66071502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4CC89E-1694-434F-BDB6-C1068EA13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222194"/>
              </p:ext>
            </p:extLst>
          </p:nvPr>
        </p:nvGraphicFramePr>
        <p:xfrm>
          <a:off x="1806021" y="1376597"/>
          <a:ext cx="4237679" cy="1098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457200" progId="Equation.DSMT4">
                  <p:embed/>
                </p:oleObj>
              </mc:Choice>
              <mc:Fallback>
                <p:oleObj name="Equation" r:id="rId2" imgW="1905000" imgH="457200" progId="Equation.DSMT4">
                  <p:embed/>
                  <p:pic>
                    <p:nvPicPr>
                      <p:cNvPr id="522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021" y="1376597"/>
                        <a:ext cx="4237679" cy="1098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21DDCE47-C7AB-434A-9061-7396CAFBE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490721"/>
              </p:ext>
            </p:extLst>
          </p:nvPr>
        </p:nvGraphicFramePr>
        <p:xfrm>
          <a:off x="786130" y="2708275"/>
          <a:ext cx="697547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14700" imgH="685800" progId="Equation.DSMT4">
                  <p:embed/>
                </p:oleObj>
              </mc:Choice>
              <mc:Fallback>
                <p:oleObj name="Equation" r:id="rId4" imgW="3314700" imgH="685800" progId="Equation.DSMT4">
                  <p:embed/>
                  <p:pic>
                    <p:nvPicPr>
                      <p:cNvPr id="5222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130" y="2708275"/>
                        <a:ext cx="6975475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557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C15F-C5C0-4C9F-956B-C97B932D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大整数乘法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4B4F7-3C20-4CD0-8DDB-A690A573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进一步提升</a:t>
            </a:r>
            <a:endParaRPr lang="en-US" altLang="zh-CN" dirty="0"/>
          </a:p>
          <a:p>
            <a:pPr lvl="1"/>
            <a:r>
              <a:rPr lang="zh-CN" altLang="en-US" sz="2400" dirty="0">
                <a:cs typeface="楷体_GB2312"/>
              </a:rPr>
              <a:t>将大整数分成更多段，用更复杂的方式组合</a:t>
            </a:r>
            <a:r>
              <a:rPr lang="zh-CN" altLang="en-US" dirty="0">
                <a:cs typeface="楷体_GB2312"/>
              </a:rPr>
              <a:t>各段，计算乘积</a:t>
            </a:r>
            <a:r>
              <a:rPr lang="zh-CN" altLang="en-US" sz="2400" dirty="0">
                <a:cs typeface="楷体_GB2312"/>
              </a:rPr>
              <a:t>，将有可能得到更优的整数乘算法</a:t>
            </a:r>
            <a:endParaRPr lang="en-US" altLang="zh-CN" sz="2400" dirty="0">
              <a:cs typeface="楷体_GB2312"/>
            </a:endParaRPr>
          </a:p>
          <a:p>
            <a:pPr lvl="2"/>
            <a:r>
              <a:rPr lang="zh-CN" altLang="en-US" sz="2400" dirty="0">
                <a:cs typeface="楷体_GB2312"/>
              </a:rPr>
              <a:t>该思想导致</a:t>
            </a:r>
            <a:r>
              <a:rPr lang="zh-CN" altLang="en-US" sz="2400" b="1" dirty="0"/>
              <a:t>快速傅利叶变换</a:t>
            </a:r>
            <a:r>
              <a:rPr lang="en-US" altLang="zh-CN" sz="2400" dirty="0">
                <a:cs typeface="楷体_GB2312"/>
              </a:rPr>
              <a:t>(Fast Fourier Transform</a:t>
            </a:r>
            <a:r>
              <a:rPr lang="zh-CN" altLang="en-US" sz="2400" dirty="0">
                <a:cs typeface="楷体_GB2312"/>
              </a:rPr>
              <a:t>，</a:t>
            </a:r>
            <a:r>
              <a:rPr lang="en-US" altLang="zh-CN" sz="2400" dirty="0">
                <a:cs typeface="楷体_GB2312"/>
              </a:rPr>
              <a:t>FFT)</a:t>
            </a:r>
            <a:r>
              <a:rPr lang="zh-CN" altLang="en-US" sz="2400" dirty="0">
                <a:cs typeface="楷体_GB2312"/>
              </a:rPr>
              <a:t>的产生，</a:t>
            </a:r>
            <a:r>
              <a:rPr lang="en-US" altLang="zh-CN" sz="2400" dirty="0">
                <a:cs typeface="楷体_GB2312"/>
              </a:rPr>
              <a:t>FFT</a:t>
            </a:r>
            <a:r>
              <a:rPr lang="zh-CN" altLang="en-US" sz="2400" dirty="0">
                <a:cs typeface="楷体_GB2312"/>
              </a:rPr>
              <a:t>可以看作是一个复杂的分治算法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F64F79-8DF1-4743-AFD3-4B602523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19CF2E-2C6D-411A-91CB-2BD26770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56699-9E38-4E3D-94D1-B1AC666D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808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0115A-D35A-44D6-9654-B1F98FFD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Strassen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矩阵乘法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5DFF1-8AEB-41FA-AC94-D37E8F3C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cs typeface="楷体_GB2312"/>
              </a:rPr>
              <a:t>2</a:t>
            </a:r>
            <a:r>
              <a:rPr lang="zh-CN" altLang="en-US" sz="2400" dirty="0">
                <a:cs typeface="楷体_GB2312"/>
              </a:rPr>
              <a:t>个</a:t>
            </a:r>
            <a:r>
              <a:rPr lang="en-US" altLang="zh-CN" sz="2400" dirty="0">
                <a:cs typeface="楷体_GB2312"/>
              </a:rPr>
              <a:t>n x n</a:t>
            </a:r>
            <a:r>
              <a:rPr lang="zh-CN" altLang="en-US" sz="2400" dirty="0">
                <a:cs typeface="楷体_GB2312"/>
              </a:rPr>
              <a:t>矩阵相乘</a:t>
            </a:r>
            <a:endParaRPr lang="en-US" altLang="zh-CN" sz="2400" dirty="0">
              <a:cs typeface="楷体_GB2312"/>
            </a:endParaRPr>
          </a:p>
          <a:p>
            <a:endParaRPr lang="en-US" altLang="zh-CN" dirty="0">
              <a:cs typeface="楷体_GB2312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B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的乘积矩阵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C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中的元素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C[</a:t>
            </a:r>
            <a:r>
              <a:rPr lang="en-US" altLang="zh-CN" dirty="0" err="1">
                <a:solidFill>
                  <a:srgbClr val="000000"/>
                </a:solidFill>
                <a:cs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, j]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定义为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　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endParaRPr lang="en-US" altLang="zh-CN" sz="2400" dirty="0">
              <a:cs typeface="楷体_GB2312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（大）矩阵相乘属于基本数学运算，广泛应用于科学计算等领域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图上最短路径、恰好经过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条边互相可达的方案数，</a:t>
            </a:r>
            <a:r>
              <a:rPr lang="en-US" altLang="zh-CN" dirty="0">
                <a:solidFill>
                  <a:srgbClr val="000000"/>
                </a:solidFill>
                <a:cs typeface="Times New Roman" pitchFamily="18" charset="0"/>
              </a:rPr>
              <a:t>DNN</a:t>
            </a:r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训练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cs typeface="Times New Roman" pitchFamily="18" charset="0"/>
              </a:rPr>
              <a:t>复杂性分析</a:t>
            </a:r>
            <a:endParaRPr lang="en-US" altLang="zh-CN" dirty="0">
              <a:solidFill>
                <a:srgbClr val="000000"/>
              </a:solidFill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按上述定义，行列相乘，直接计算</a:t>
            </a:r>
            <a:r>
              <a:rPr lang="en-US" altLang="en-US" dirty="0" err="1">
                <a:cs typeface="Times New Roman" pitchFamily="18" charset="0"/>
              </a:rPr>
              <a:t>A和B的乘积矩阵C，则每计算C的一个元素C</a:t>
            </a:r>
            <a:r>
              <a:rPr lang="en-US" altLang="en-US" dirty="0">
                <a:cs typeface="Times New Roman" pitchFamily="18" charset="0"/>
              </a:rPr>
              <a:t>[</a:t>
            </a:r>
            <a:r>
              <a:rPr lang="en-US" altLang="en-US" dirty="0" err="1">
                <a:cs typeface="Times New Roman" pitchFamily="18" charset="0"/>
              </a:rPr>
              <a:t>i</a:t>
            </a:r>
            <a:r>
              <a:rPr lang="en-US" altLang="en-US" dirty="0">
                <a:cs typeface="Times New Roman" pitchFamily="18" charset="0"/>
              </a:rPr>
              <a:t>][j]，需要做n次乘法和n-1次加法</a:t>
            </a:r>
          </a:p>
          <a:p>
            <a:pPr lvl="1"/>
            <a:r>
              <a:rPr lang="zh-CN" altLang="en-US" dirty="0">
                <a:cs typeface="Times New Roman" pitchFamily="18" charset="0"/>
              </a:rPr>
              <a:t>算出</a:t>
            </a:r>
            <a:r>
              <a:rPr lang="en-US" altLang="en-US" dirty="0">
                <a:cs typeface="Times New Roman" pitchFamily="18" charset="0"/>
              </a:rPr>
              <a:t>矩阵C的</a:t>
            </a:r>
            <a:r>
              <a:rPr lang="en-US" altLang="zh-CN" dirty="0">
                <a:cs typeface="Times New Roman" pitchFamily="18" charset="0"/>
              </a:rPr>
              <a:t>n</a:t>
            </a:r>
            <a:r>
              <a:rPr lang="en-US" altLang="zh-CN" baseline="30000" dirty="0">
                <a:cs typeface="Times New Roman" pitchFamily="18" charset="0"/>
              </a:rPr>
              <a:t>2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dirty="0" err="1">
                <a:cs typeface="Times New Roman" pitchFamily="18" charset="0"/>
              </a:rPr>
              <a:t>个元素所需的计算时间为</a:t>
            </a:r>
            <a:r>
              <a:rPr lang="en-US" altLang="zh-CN" dirty="0" err="1">
                <a:cs typeface="Times New Roman" pitchFamily="18" charset="0"/>
              </a:rPr>
              <a:t>O</a:t>
            </a:r>
            <a:r>
              <a:rPr lang="en-US" altLang="zh-CN" dirty="0">
                <a:cs typeface="Times New Roman" pitchFamily="18" charset="0"/>
              </a:rPr>
              <a:t>(n</a:t>
            </a:r>
            <a:r>
              <a:rPr lang="en-US" altLang="zh-CN" baseline="30000" dirty="0">
                <a:cs typeface="Times New Roman" pitchFamily="18" charset="0"/>
              </a:rPr>
              <a:t>3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zh-CN" altLang="en-US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D1D8C-A96A-4F78-8D3C-2064C8CF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78FCFD-FFE5-430C-8200-6FC170BC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ABE95-C7CA-4BD3-8F8E-57CCA790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graphicFrame>
        <p:nvGraphicFramePr>
          <p:cNvPr id="7" name="对象 1">
            <a:extLst>
              <a:ext uri="{FF2B5EF4-FFF2-40B4-BE49-F238E27FC236}">
                <a16:creationId xmlns:a16="http://schemas.microsoft.com/office/drawing/2014/main" id="{C7DC4A27-AE1E-4147-91E0-DF0A164CE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585851"/>
              </p:ext>
            </p:extLst>
          </p:nvPr>
        </p:nvGraphicFramePr>
        <p:xfrm>
          <a:off x="4710514" y="853998"/>
          <a:ext cx="42481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22500" imgH="482600" progId="Equation.3">
                  <p:embed/>
                </p:oleObj>
              </mc:Choice>
              <mc:Fallback>
                <p:oleObj name="公式" r:id="rId2" imgW="2222500" imgH="482600" progId="Equation.3">
                  <p:embed/>
                  <p:pic>
                    <p:nvPicPr>
                      <p:cNvPr id="54278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514" y="853998"/>
                        <a:ext cx="42481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2">
            <a:extLst>
              <a:ext uri="{FF2B5EF4-FFF2-40B4-BE49-F238E27FC236}">
                <a16:creationId xmlns:a16="http://schemas.microsoft.com/office/drawing/2014/main" id="{A8FF3F92-3C3F-4373-8397-99DD6C529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601" y="175093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/>
              <a:t>n=2</a:t>
            </a:r>
            <a:endParaRPr lang="zh-CN" altLang="en-US"/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65BE2547-5E6D-4335-9477-8600E5C50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514413"/>
              </p:ext>
            </p:extLst>
          </p:nvPr>
        </p:nvGraphicFramePr>
        <p:xfrm>
          <a:off x="3128881" y="2856202"/>
          <a:ext cx="3239183" cy="79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88367" imgH="431613" progId="Equation.3">
                  <p:embed/>
                </p:oleObj>
              </mc:Choice>
              <mc:Fallback>
                <p:oleObj name="公式" r:id="rId4" imgW="1688367" imgH="431613" progId="Equation.3">
                  <p:embed/>
                  <p:pic>
                    <p:nvPicPr>
                      <p:cNvPr id="542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881" y="2856202"/>
                        <a:ext cx="3239183" cy="79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081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568C0A6-9B06-4E65-907C-1226287AA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分治法</a:t>
            </a:r>
            <a:r>
              <a:rPr lang="en-US" altLang="zh-CN" dirty="0"/>
              <a:t>1</a:t>
            </a:r>
          </a:p>
          <a:p>
            <a:pPr lvl="1"/>
            <a:r>
              <a:rPr lang="en-US" altLang="en-US" sz="2400" dirty="0" err="1">
                <a:latin typeface="+mn-lt"/>
                <a:cs typeface="Times New Roman" pitchFamily="18" charset="0"/>
              </a:rPr>
              <a:t>使用与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大整数乘</a:t>
            </a:r>
            <a:r>
              <a:rPr lang="en-US" altLang="en-US" sz="2400" dirty="0" err="1">
                <a:latin typeface="+mn-lt"/>
                <a:cs typeface="Times New Roman" pitchFamily="18" charset="0"/>
              </a:rPr>
              <a:t>类似技术</a:t>
            </a:r>
            <a:r>
              <a:rPr lang="en-US" altLang="en-US" sz="2400" dirty="0">
                <a:latin typeface="+mn-lt"/>
                <a:cs typeface="Times New Roman" pitchFamily="18" charset="0"/>
              </a:rPr>
              <a:t>，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对</a:t>
            </a:r>
            <a:r>
              <a:rPr lang="en-US" altLang="en-US" sz="2400" dirty="0" err="1">
                <a:latin typeface="+mn-lt"/>
                <a:cs typeface="Times New Roman" pitchFamily="18" charset="0"/>
              </a:rPr>
              <a:t>矩阵A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、</a:t>
            </a:r>
            <a:r>
              <a:rPr lang="en-US" altLang="en-US" sz="2400" dirty="0" err="1">
                <a:latin typeface="+mn-lt"/>
                <a:cs typeface="Times New Roman" pitchFamily="18" charset="0"/>
              </a:rPr>
              <a:t>B和C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，每个矩阵均</a:t>
            </a:r>
            <a:r>
              <a:rPr lang="en-US" altLang="en-US" sz="2400" dirty="0">
                <a:latin typeface="+mn-lt"/>
                <a:cs typeface="Times New Roman" pitchFamily="18" charset="0"/>
              </a:rPr>
              <a:t>分块成4个大小相等的子矩阵。由此</a:t>
            </a:r>
            <a:r>
              <a:rPr lang="zh-CN" altLang="en-US" sz="2400" dirty="0">
                <a:latin typeface="+mn-lt"/>
                <a:cs typeface="Times New Roman" pitchFamily="18" charset="0"/>
              </a:rPr>
              <a:t>，</a:t>
            </a:r>
            <a:r>
              <a:rPr lang="en-US" altLang="en-US" sz="2400" dirty="0" err="1">
                <a:latin typeface="+mn-lt"/>
                <a:cs typeface="Times New Roman" pitchFamily="18" charset="0"/>
              </a:rPr>
              <a:t>方程C</a:t>
            </a:r>
            <a:r>
              <a:rPr lang="en-US" altLang="en-US" sz="2400" dirty="0">
                <a:latin typeface="+mn-lt"/>
                <a:cs typeface="Times New Roman" pitchFamily="18" charset="0"/>
              </a:rPr>
              <a:t>=</a:t>
            </a:r>
            <a:r>
              <a:rPr lang="en-US" altLang="en-US" sz="2400" dirty="0" err="1">
                <a:latin typeface="+mn-lt"/>
                <a:cs typeface="Times New Roman" pitchFamily="18" charset="0"/>
              </a:rPr>
              <a:t>AB重写为</a:t>
            </a:r>
            <a:endParaRPr lang="en-US" altLang="en-US" sz="2400" dirty="0">
              <a:latin typeface="+mn-lt"/>
              <a:cs typeface="Times New Roman" pitchFamily="18" charset="0"/>
            </a:endParaRPr>
          </a:p>
          <a:p>
            <a:pPr lvl="1"/>
            <a:endParaRPr lang="en-US" altLang="zh-CN" dirty="0">
              <a:latin typeface="+mn-lt"/>
              <a:cs typeface="Times New Roman" pitchFamily="18" charset="0"/>
            </a:endParaRPr>
          </a:p>
          <a:p>
            <a:pPr lvl="1"/>
            <a:endParaRPr lang="en-US" altLang="zh-CN" dirty="0">
              <a:latin typeface="+mn-lt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+mn-lt"/>
                <a:cs typeface="Times New Roman" pitchFamily="18" charset="0"/>
              </a:rPr>
              <a:t>由此可得</a:t>
            </a:r>
            <a:endParaRPr lang="zh-CN" altLang="en-US" dirty="0">
              <a:latin typeface="+mn-lt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18F7A2-8403-4E40-8BCF-7771DDDF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238887-BE5B-4C80-9631-A6D6B779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234B8F-BCBE-41E3-87E8-FAD3DCBB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9AD714-71D2-4FD1-B38A-3A4C03ECF7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548252"/>
              </p:ext>
            </p:extLst>
          </p:nvPr>
        </p:nvGraphicFramePr>
        <p:xfrm>
          <a:off x="2237466" y="1714346"/>
          <a:ext cx="42481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22500" imgH="482600" progId="Equation.3">
                  <p:embed/>
                </p:oleObj>
              </mc:Choice>
              <mc:Fallback>
                <p:oleObj name="公式" r:id="rId2" imgW="2222500" imgH="482600" progId="Equation.3">
                  <p:embed/>
                  <p:pic>
                    <p:nvPicPr>
                      <p:cNvPr id="5530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466" y="1714346"/>
                        <a:ext cx="42481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1">
            <a:extLst>
              <a:ext uri="{FF2B5EF4-FFF2-40B4-BE49-F238E27FC236}">
                <a16:creationId xmlns:a16="http://schemas.microsoft.com/office/drawing/2014/main" id="{6B31D40F-5405-4CD7-8F4C-094FDAB97F47}"/>
              </a:ext>
            </a:extLst>
          </p:cNvPr>
          <p:cNvGrpSpPr>
            <a:grpSpLocks/>
          </p:cNvGrpSpPr>
          <p:nvPr/>
        </p:nvGrpSpPr>
        <p:grpSpPr bwMode="auto">
          <a:xfrm>
            <a:off x="2237466" y="2875661"/>
            <a:ext cx="4679950" cy="2303462"/>
            <a:chOff x="0" y="0"/>
            <a:chExt cx="858" cy="552"/>
          </a:xfrm>
        </p:grpSpPr>
        <p:graphicFrame>
          <p:nvGraphicFramePr>
            <p:cNvPr id="8" name="Object 12">
              <a:extLst>
                <a:ext uri="{FF2B5EF4-FFF2-40B4-BE49-F238E27FC236}">
                  <a16:creationId xmlns:a16="http://schemas.microsoft.com/office/drawing/2014/main" id="{9C80ABD7-2203-4C0A-8F0F-0052384E7C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822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307532" imgH="215806" progId="Equation.3">
                    <p:embed/>
                  </p:oleObj>
                </mc:Choice>
                <mc:Fallback>
                  <p:oleObj name="公式" r:id="rId4" imgW="1307532" imgH="215806" progId="Equation.3">
                    <p:embed/>
                    <p:pic>
                      <p:nvPicPr>
                        <p:cNvPr id="5530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822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3">
              <a:extLst>
                <a:ext uri="{FF2B5EF4-FFF2-40B4-BE49-F238E27FC236}">
                  <a16:creationId xmlns:a16="http://schemas.microsoft.com/office/drawing/2014/main" id="{BE188963-DA56-427F-9F5B-C8B1BF1D6B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38"/>
            <a:ext cx="840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333500" imgH="215900" progId="Equation.3">
                    <p:embed/>
                  </p:oleObj>
                </mc:Choice>
                <mc:Fallback>
                  <p:oleObj name="公式" r:id="rId6" imgW="1333500" imgH="215900" progId="Equation.3">
                    <p:embed/>
                    <p:pic>
                      <p:nvPicPr>
                        <p:cNvPr id="5531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38"/>
                          <a:ext cx="840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4">
              <a:extLst>
                <a:ext uri="{FF2B5EF4-FFF2-40B4-BE49-F238E27FC236}">
                  <a16:creationId xmlns:a16="http://schemas.microsoft.com/office/drawing/2014/main" id="{F6F00CA0-7C5A-433C-92DE-8EAEAA19FA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76"/>
            <a:ext cx="840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333500" imgH="215900" progId="Equation.3">
                    <p:embed/>
                  </p:oleObj>
                </mc:Choice>
                <mc:Fallback>
                  <p:oleObj name="公式" r:id="rId8" imgW="1333500" imgH="215900" progId="Equation.3">
                    <p:embed/>
                    <p:pic>
                      <p:nvPicPr>
                        <p:cNvPr id="5531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76"/>
                          <a:ext cx="840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5">
              <a:extLst>
                <a:ext uri="{FF2B5EF4-FFF2-40B4-BE49-F238E27FC236}">
                  <a16:creationId xmlns:a16="http://schemas.microsoft.com/office/drawing/2014/main" id="{5EF46732-D6E8-42A8-A860-C1EBF4EA0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414"/>
            <a:ext cx="858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358310" imgH="215806" progId="Equation.3">
                    <p:embed/>
                  </p:oleObj>
                </mc:Choice>
                <mc:Fallback>
                  <p:oleObj name="公式" r:id="rId10" imgW="1358310" imgH="215806" progId="Equation.3">
                    <p:embed/>
                    <p:pic>
                      <p:nvPicPr>
                        <p:cNvPr id="5531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14"/>
                          <a:ext cx="858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 Box 21">
            <a:extLst>
              <a:ext uri="{FF2B5EF4-FFF2-40B4-BE49-F238E27FC236}">
                <a16:creationId xmlns:a16="http://schemas.microsoft.com/office/drawing/2014/main" id="{AF4C519D-1660-4CCE-968F-75D8FACAB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837" y="5393986"/>
            <a:ext cx="3297238" cy="461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/>
              <a:t>8</a:t>
            </a:r>
            <a:r>
              <a:rPr lang="zh-CN" altLang="en-US" sz="2400"/>
              <a:t>次子矩阵相乘，</a:t>
            </a:r>
            <a:r>
              <a:rPr lang="en-US" altLang="zh-CN" sz="2400"/>
              <a:t>4</a:t>
            </a:r>
            <a:r>
              <a:rPr lang="zh-CN" altLang="en-US" sz="2400"/>
              <a:t>次加</a:t>
            </a:r>
          </a:p>
        </p:txBody>
      </p:sp>
    </p:spTree>
    <p:extLst>
      <p:ext uri="{BB962C8B-B14F-4D97-AF65-F5344CB8AC3E}">
        <p14:creationId xmlns:p14="http://schemas.microsoft.com/office/powerpoint/2010/main" val="139803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0229E-0316-4EB4-95C6-3E1D4BC7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设计思想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421B3-1DBB-46EA-BEFA-61938189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1562147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将大问题分解为</a:t>
            </a:r>
            <a:r>
              <a:rPr lang="en-US" altLang="zh-CN" dirty="0">
                <a:latin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</a:rPr>
              <a:t>个子问题，对这</a:t>
            </a:r>
            <a:r>
              <a:rPr lang="en-US" altLang="zh-CN" dirty="0">
                <a:latin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</a:rPr>
              <a:t>个子问题分别求解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如果子问题的规模仍然不够小，则再划分为</a:t>
            </a:r>
            <a:r>
              <a:rPr lang="en-US" altLang="zh-CN" dirty="0">
                <a:latin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</a:rPr>
              <a:t>个子问题，如此递归的进行下去，直到问题规模足够小，很容易求出其解为止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E2651-4041-4AEC-B069-E6996803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DD9B37-127E-4855-B436-52D0F4C9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307FD2-346D-41D6-8732-514CBB12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6A8429F-CDF1-4DB5-9296-8971CF405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3016662"/>
            <a:ext cx="800100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/>
              <a:t>n</a:t>
            </a:r>
          </a:p>
        </p:txBody>
      </p:sp>
      <p:cxnSp>
        <p:nvCxnSpPr>
          <p:cNvPr id="8" name="AutoShape 5">
            <a:extLst>
              <a:ext uri="{FF2B5EF4-FFF2-40B4-BE49-F238E27FC236}">
                <a16:creationId xmlns:a16="http://schemas.microsoft.com/office/drawing/2014/main" id="{4E95E5ED-3982-49DB-80C8-3F1F4036F671}"/>
              </a:ext>
            </a:extLst>
          </p:cNvPr>
          <p:cNvCxnSpPr>
            <a:cxnSpLocks noChangeShapeType="1"/>
            <a:stCxn id="7" idx="4"/>
            <a:endCxn id="45" idx="0"/>
          </p:cNvCxnSpPr>
          <p:nvPr/>
        </p:nvCxnSpPr>
        <p:spPr bwMode="auto">
          <a:xfrm>
            <a:off x="4572000" y="3626262"/>
            <a:ext cx="3516619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823D6315-8CF1-47D6-98CE-570F8D9714D0}"/>
              </a:ext>
            </a:extLst>
          </p:cNvPr>
          <p:cNvCxnSpPr>
            <a:cxnSpLocks noChangeShapeType="1"/>
            <a:stCxn id="7" idx="4"/>
            <a:endCxn id="15" idx="0"/>
          </p:cNvCxnSpPr>
          <p:nvPr/>
        </p:nvCxnSpPr>
        <p:spPr bwMode="auto">
          <a:xfrm flipH="1">
            <a:off x="1176644" y="3626262"/>
            <a:ext cx="3395356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B9C7F612-0354-4FBE-BCF0-43B0E2C66AD8}"/>
              </a:ext>
            </a:extLst>
          </p:cNvPr>
          <p:cNvCxnSpPr>
            <a:cxnSpLocks noChangeShapeType="1"/>
            <a:stCxn id="7" idx="4"/>
            <a:endCxn id="25" idx="0"/>
          </p:cNvCxnSpPr>
          <p:nvPr/>
        </p:nvCxnSpPr>
        <p:spPr bwMode="auto">
          <a:xfrm flipH="1">
            <a:off x="3553132" y="3626262"/>
            <a:ext cx="1018868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C9ABEF65-32D8-4DB5-BD4B-A1A9736D55F2}"/>
              </a:ext>
            </a:extLst>
          </p:cNvPr>
          <p:cNvCxnSpPr>
            <a:cxnSpLocks noChangeShapeType="1"/>
            <a:stCxn id="7" idx="4"/>
            <a:endCxn id="35" idx="0"/>
          </p:cNvCxnSpPr>
          <p:nvPr/>
        </p:nvCxnSpPr>
        <p:spPr bwMode="auto">
          <a:xfrm>
            <a:off x="4572000" y="3626262"/>
            <a:ext cx="1286182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AutoShape 9">
            <a:extLst>
              <a:ext uri="{FF2B5EF4-FFF2-40B4-BE49-F238E27FC236}">
                <a16:creationId xmlns:a16="http://schemas.microsoft.com/office/drawing/2014/main" id="{E3F1EC0B-E5AF-4E3C-AA07-6AFC4DEA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" y="2730912"/>
            <a:ext cx="1295400" cy="1066800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/>
              <a:t>T(n)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545336B-5247-4DCA-8F2E-8FCD832A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7" y="3065874"/>
            <a:ext cx="10668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>
                <a:latin typeface="+mn-lt"/>
              </a:rPr>
              <a:t>=</a:t>
            </a:r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A9A34A64-99A6-47F7-9E3B-0801C6D3B4C7}"/>
              </a:ext>
            </a:extLst>
          </p:cNvPr>
          <p:cNvGrpSpPr>
            <a:grpSpLocks/>
          </p:cNvGrpSpPr>
          <p:nvPr/>
        </p:nvGrpSpPr>
        <p:grpSpPr bwMode="auto">
          <a:xfrm>
            <a:off x="138112" y="4529549"/>
            <a:ext cx="1981200" cy="1422400"/>
            <a:chOff x="96" y="1296"/>
            <a:chExt cx="1488" cy="1104"/>
          </a:xfrm>
          <a:solidFill>
            <a:schemeClr val="bg1">
              <a:lumMod val="95000"/>
            </a:schemeClr>
          </a:solidFill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45A7144-2386-4971-AC18-5FF87C25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504" cy="384"/>
            </a:xfrm>
            <a:prstGeom prst="ellipse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800"/>
                <a:t>n/2</a:t>
              </a:r>
            </a:p>
          </p:txBody>
        </p:sp>
        <p:cxnSp>
          <p:nvCxnSpPr>
            <p:cNvPr id="16" name="AutoShape 13">
              <a:extLst>
                <a:ext uri="{FF2B5EF4-FFF2-40B4-BE49-F238E27FC236}">
                  <a16:creationId xmlns:a16="http://schemas.microsoft.com/office/drawing/2014/main" id="{A67747DC-CB66-4CB9-81E2-9685601AEE7C}"/>
                </a:ext>
              </a:extLst>
            </p:cNvPr>
            <p:cNvCxnSpPr>
              <a:cxnSpLocks noChangeShapeType="1"/>
              <a:stCxn id="15" idx="4"/>
              <a:endCxn id="23" idx="0"/>
            </p:cNvCxnSpPr>
            <p:nvPr/>
          </p:nvCxnSpPr>
          <p:spPr bwMode="auto">
            <a:xfrm>
              <a:off x="876" y="1686"/>
              <a:ext cx="576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4">
              <a:extLst>
                <a:ext uri="{FF2B5EF4-FFF2-40B4-BE49-F238E27FC236}">
                  <a16:creationId xmlns:a16="http://schemas.microsoft.com/office/drawing/2014/main" id="{8EF0A7D6-F8D6-4094-8F5C-14174029863D}"/>
                </a:ext>
              </a:extLst>
            </p:cNvPr>
            <p:cNvCxnSpPr>
              <a:cxnSpLocks noChangeShapeType="1"/>
              <a:stCxn id="15" idx="4"/>
              <a:endCxn id="20" idx="0"/>
            </p:cNvCxnSpPr>
            <p:nvPr/>
          </p:nvCxnSpPr>
          <p:spPr bwMode="auto">
            <a:xfrm flipH="1">
              <a:off x="228" y="1686"/>
              <a:ext cx="64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>
              <a:extLst>
                <a:ext uri="{FF2B5EF4-FFF2-40B4-BE49-F238E27FC236}">
                  <a16:creationId xmlns:a16="http://schemas.microsoft.com/office/drawing/2014/main" id="{909B0FCE-A6F6-4715-B443-F2362666F897}"/>
                </a:ext>
              </a:extLst>
            </p:cNvPr>
            <p:cNvCxnSpPr>
              <a:cxnSpLocks noChangeShapeType="1"/>
              <a:stCxn id="15" idx="4"/>
              <a:endCxn id="21" idx="0"/>
            </p:cNvCxnSpPr>
            <p:nvPr/>
          </p:nvCxnSpPr>
          <p:spPr bwMode="auto">
            <a:xfrm flipH="1">
              <a:off x="636" y="1686"/>
              <a:ext cx="240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6">
              <a:extLst>
                <a:ext uri="{FF2B5EF4-FFF2-40B4-BE49-F238E27FC236}">
                  <a16:creationId xmlns:a16="http://schemas.microsoft.com/office/drawing/2014/main" id="{5D35513F-963B-41B5-A07B-C6C4958AC409}"/>
                </a:ext>
              </a:extLst>
            </p:cNvPr>
            <p:cNvCxnSpPr>
              <a:cxnSpLocks noChangeShapeType="1"/>
              <a:stCxn id="15" idx="4"/>
              <a:endCxn id="22" idx="0"/>
            </p:cNvCxnSpPr>
            <p:nvPr/>
          </p:nvCxnSpPr>
          <p:spPr bwMode="auto">
            <a:xfrm>
              <a:off x="876" y="1686"/>
              <a:ext cx="16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892979B4-7CF4-421A-AA3F-2E64E15B8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21" name="AutoShape 18">
              <a:extLst>
                <a:ext uri="{FF2B5EF4-FFF2-40B4-BE49-F238E27FC236}">
                  <a16:creationId xmlns:a16="http://schemas.microsoft.com/office/drawing/2014/main" id="{BACFD29C-92A4-450F-B1CB-8C2CE6BE6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22" name="AutoShape 19">
              <a:extLst>
                <a:ext uri="{FF2B5EF4-FFF2-40B4-BE49-F238E27FC236}">
                  <a16:creationId xmlns:a16="http://schemas.microsoft.com/office/drawing/2014/main" id="{53394D06-A3ED-433C-8DFD-7ED31E613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23" name="AutoShape 20">
              <a:extLst>
                <a:ext uri="{FF2B5EF4-FFF2-40B4-BE49-F238E27FC236}">
                  <a16:creationId xmlns:a16="http://schemas.microsoft.com/office/drawing/2014/main" id="{96D7FF65-9AED-484B-9AD2-7DE5D56FD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DA240813-D59A-40FF-AF0B-2ABE8B97D933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529549"/>
            <a:ext cx="1981200" cy="1422400"/>
            <a:chOff x="96" y="1296"/>
            <a:chExt cx="1488" cy="1104"/>
          </a:xfrm>
          <a:solidFill>
            <a:schemeClr val="bg1">
              <a:lumMod val="95000"/>
            </a:schemeClr>
          </a:solidFill>
        </p:grpSpPr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740A44B3-E454-4632-AF8C-B1A389F97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504" cy="384"/>
            </a:xfrm>
            <a:prstGeom prst="ellipse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800"/>
                <a:t>n/2</a:t>
              </a:r>
            </a:p>
          </p:txBody>
        </p:sp>
        <p:cxnSp>
          <p:nvCxnSpPr>
            <p:cNvPr id="26" name="AutoShape 23">
              <a:extLst>
                <a:ext uri="{FF2B5EF4-FFF2-40B4-BE49-F238E27FC236}">
                  <a16:creationId xmlns:a16="http://schemas.microsoft.com/office/drawing/2014/main" id="{837AA143-926B-4F53-84E4-B6B6852FCD0E}"/>
                </a:ext>
              </a:extLst>
            </p:cNvPr>
            <p:cNvCxnSpPr>
              <a:cxnSpLocks noChangeShapeType="1"/>
              <a:stCxn id="25" idx="4"/>
              <a:endCxn id="33" idx="0"/>
            </p:cNvCxnSpPr>
            <p:nvPr/>
          </p:nvCxnSpPr>
          <p:spPr bwMode="auto">
            <a:xfrm>
              <a:off x="876" y="1686"/>
              <a:ext cx="576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4">
              <a:extLst>
                <a:ext uri="{FF2B5EF4-FFF2-40B4-BE49-F238E27FC236}">
                  <a16:creationId xmlns:a16="http://schemas.microsoft.com/office/drawing/2014/main" id="{4732B558-F259-4D22-B19F-7685566B6B31}"/>
                </a:ext>
              </a:extLst>
            </p:cNvPr>
            <p:cNvCxnSpPr>
              <a:cxnSpLocks noChangeShapeType="1"/>
              <a:stCxn id="25" idx="4"/>
              <a:endCxn id="30" idx="0"/>
            </p:cNvCxnSpPr>
            <p:nvPr/>
          </p:nvCxnSpPr>
          <p:spPr bwMode="auto">
            <a:xfrm flipH="1">
              <a:off x="228" y="1686"/>
              <a:ext cx="64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5">
              <a:extLst>
                <a:ext uri="{FF2B5EF4-FFF2-40B4-BE49-F238E27FC236}">
                  <a16:creationId xmlns:a16="http://schemas.microsoft.com/office/drawing/2014/main" id="{1A3168E2-C297-4054-820A-41F9E0798DCD}"/>
                </a:ext>
              </a:extLst>
            </p:cNvPr>
            <p:cNvCxnSpPr>
              <a:cxnSpLocks noChangeShapeType="1"/>
              <a:stCxn id="25" idx="4"/>
              <a:endCxn id="31" idx="0"/>
            </p:cNvCxnSpPr>
            <p:nvPr/>
          </p:nvCxnSpPr>
          <p:spPr bwMode="auto">
            <a:xfrm flipH="1">
              <a:off x="636" y="1686"/>
              <a:ext cx="240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26">
              <a:extLst>
                <a:ext uri="{FF2B5EF4-FFF2-40B4-BE49-F238E27FC236}">
                  <a16:creationId xmlns:a16="http://schemas.microsoft.com/office/drawing/2014/main" id="{A910D12F-FE95-4498-BE61-911B1E4C387D}"/>
                </a:ext>
              </a:extLst>
            </p:cNvPr>
            <p:cNvCxnSpPr>
              <a:cxnSpLocks noChangeShapeType="1"/>
              <a:stCxn id="25" idx="4"/>
              <a:endCxn id="32" idx="0"/>
            </p:cNvCxnSpPr>
            <p:nvPr/>
          </p:nvCxnSpPr>
          <p:spPr bwMode="auto">
            <a:xfrm>
              <a:off x="876" y="1686"/>
              <a:ext cx="16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AutoShape 27">
              <a:extLst>
                <a:ext uri="{FF2B5EF4-FFF2-40B4-BE49-F238E27FC236}">
                  <a16:creationId xmlns:a16="http://schemas.microsoft.com/office/drawing/2014/main" id="{5C6BE375-A60A-48D7-93CF-83225159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31" name="AutoShape 28">
              <a:extLst>
                <a:ext uri="{FF2B5EF4-FFF2-40B4-BE49-F238E27FC236}">
                  <a16:creationId xmlns:a16="http://schemas.microsoft.com/office/drawing/2014/main" id="{C08C4122-9AD3-4831-A403-DF7CFF983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32" name="AutoShape 29">
              <a:extLst>
                <a:ext uri="{FF2B5EF4-FFF2-40B4-BE49-F238E27FC236}">
                  <a16:creationId xmlns:a16="http://schemas.microsoft.com/office/drawing/2014/main" id="{079FBCBD-7335-42A7-A01B-A195FC76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33" name="AutoShape 30">
              <a:extLst>
                <a:ext uri="{FF2B5EF4-FFF2-40B4-BE49-F238E27FC236}">
                  <a16:creationId xmlns:a16="http://schemas.microsoft.com/office/drawing/2014/main" id="{22C9952E-ED82-4BD7-BBBD-48DB9002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</p:grpSp>
      <p:grpSp>
        <p:nvGrpSpPr>
          <p:cNvPr id="34" name="Group 31">
            <a:extLst>
              <a:ext uri="{FF2B5EF4-FFF2-40B4-BE49-F238E27FC236}">
                <a16:creationId xmlns:a16="http://schemas.microsoft.com/office/drawing/2014/main" id="{DD47AB15-E7FB-4A79-99F1-2C0FD286CD60}"/>
              </a:ext>
            </a:extLst>
          </p:cNvPr>
          <p:cNvGrpSpPr>
            <a:grpSpLocks/>
          </p:cNvGrpSpPr>
          <p:nvPr/>
        </p:nvGrpSpPr>
        <p:grpSpPr bwMode="auto">
          <a:xfrm>
            <a:off x="4819650" y="4529549"/>
            <a:ext cx="1981200" cy="1422400"/>
            <a:chOff x="96" y="1296"/>
            <a:chExt cx="1488" cy="1104"/>
          </a:xfrm>
          <a:solidFill>
            <a:schemeClr val="bg1">
              <a:lumMod val="95000"/>
            </a:schemeClr>
          </a:solidFill>
        </p:grpSpPr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BC19CAC6-302A-486A-BF1F-73029F37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504" cy="384"/>
            </a:xfrm>
            <a:prstGeom prst="ellipse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800"/>
                <a:t>n/2</a:t>
              </a:r>
            </a:p>
          </p:txBody>
        </p:sp>
        <p:cxnSp>
          <p:nvCxnSpPr>
            <p:cNvPr id="36" name="AutoShape 33">
              <a:extLst>
                <a:ext uri="{FF2B5EF4-FFF2-40B4-BE49-F238E27FC236}">
                  <a16:creationId xmlns:a16="http://schemas.microsoft.com/office/drawing/2014/main" id="{25D7746C-620E-4908-AF22-291B8493B8BE}"/>
                </a:ext>
              </a:extLst>
            </p:cNvPr>
            <p:cNvCxnSpPr>
              <a:cxnSpLocks noChangeShapeType="1"/>
              <a:stCxn id="35" idx="4"/>
              <a:endCxn id="43" idx="0"/>
            </p:cNvCxnSpPr>
            <p:nvPr/>
          </p:nvCxnSpPr>
          <p:spPr bwMode="auto">
            <a:xfrm>
              <a:off x="876" y="1686"/>
              <a:ext cx="576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34">
              <a:extLst>
                <a:ext uri="{FF2B5EF4-FFF2-40B4-BE49-F238E27FC236}">
                  <a16:creationId xmlns:a16="http://schemas.microsoft.com/office/drawing/2014/main" id="{B61B53C2-A11D-4F98-B19D-81EA49D515CF}"/>
                </a:ext>
              </a:extLst>
            </p:cNvPr>
            <p:cNvCxnSpPr>
              <a:cxnSpLocks noChangeShapeType="1"/>
              <a:stCxn id="35" idx="4"/>
              <a:endCxn id="40" idx="0"/>
            </p:cNvCxnSpPr>
            <p:nvPr/>
          </p:nvCxnSpPr>
          <p:spPr bwMode="auto">
            <a:xfrm flipH="1">
              <a:off x="228" y="1686"/>
              <a:ext cx="64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35">
              <a:extLst>
                <a:ext uri="{FF2B5EF4-FFF2-40B4-BE49-F238E27FC236}">
                  <a16:creationId xmlns:a16="http://schemas.microsoft.com/office/drawing/2014/main" id="{E3B636AF-2478-402D-B16D-DFF4D28A6A53}"/>
                </a:ext>
              </a:extLst>
            </p:cNvPr>
            <p:cNvCxnSpPr>
              <a:cxnSpLocks noChangeShapeType="1"/>
              <a:stCxn id="35" idx="4"/>
              <a:endCxn id="41" idx="0"/>
            </p:cNvCxnSpPr>
            <p:nvPr/>
          </p:nvCxnSpPr>
          <p:spPr bwMode="auto">
            <a:xfrm flipH="1">
              <a:off x="636" y="1686"/>
              <a:ext cx="240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36">
              <a:extLst>
                <a:ext uri="{FF2B5EF4-FFF2-40B4-BE49-F238E27FC236}">
                  <a16:creationId xmlns:a16="http://schemas.microsoft.com/office/drawing/2014/main" id="{8DA8654E-ABA2-4492-839F-4BE9CAF81D8B}"/>
                </a:ext>
              </a:extLst>
            </p:cNvPr>
            <p:cNvCxnSpPr>
              <a:cxnSpLocks noChangeShapeType="1"/>
              <a:stCxn id="35" idx="4"/>
              <a:endCxn id="42" idx="0"/>
            </p:cNvCxnSpPr>
            <p:nvPr/>
          </p:nvCxnSpPr>
          <p:spPr bwMode="auto">
            <a:xfrm>
              <a:off x="876" y="1686"/>
              <a:ext cx="16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id="{6F5D086D-93DC-47ED-984B-0C74B2A27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id="{6D0BBED4-AAF8-4961-8C7C-3F1B8AE52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id="{458A2BBC-1836-4ECB-A515-8FC72F95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CE5332DF-2412-426A-8B10-B7E96246E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 dirty="0"/>
                <a:t>T(n/4)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6530D24-3BD0-4968-B5D0-A11D32714227}"/>
              </a:ext>
            </a:extLst>
          </p:cNvPr>
          <p:cNvGrpSpPr>
            <a:grpSpLocks/>
          </p:cNvGrpSpPr>
          <p:nvPr/>
        </p:nvGrpSpPr>
        <p:grpSpPr bwMode="auto">
          <a:xfrm>
            <a:off x="7050087" y="4529549"/>
            <a:ext cx="1981200" cy="1422400"/>
            <a:chOff x="96" y="1296"/>
            <a:chExt cx="1488" cy="1104"/>
          </a:xfrm>
          <a:solidFill>
            <a:schemeClr val="bg1">
              <a:lumMod val="95000"/>
            </a:schemeClr>
          </a:solidFill>
        </p:grpSpPr>
        <p:sp>
          <p:nvSpPr>
            <p:cNvPr id="45" name="Oval 42">
              <a:extLst>
                <a:ext uri="{FF2B5EF4-FFF2-40B4-BE49-F238E27FC236}">
                  <a16:creationId xmlns:a16="http://schemas.microsoft.com/office/drawing/2014/main" id="{3412185C-ED8A-41B3-B1B9-91C76EDBC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504" cy="384"/>
            </a:xfrm>
            <a:prstGeom prst="ellipse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800"/>
                <a:t>n/2</a:t>
              </a:r>
            </a:p>
          </p:txBody>
        </p:sp>
        <p:cxnSp>
          <p:nvCxnSpPr>
            <p:cNvPr id="46" name="AutoShape 43">
              <a:extLst>
                <a:ext uri="{FF2B5EF4-FFF2-40B4-BE49-F238E27FC236}">
                  <a16:creationId xmlns:a16="http://schemas.microsoft.com/office/drawing/2014/main" id="{8A7B3270-5E19-4845-B61E-450E3D70F881}"/>
                </a:ext>
              </a:extLst>
            </p:cNvPr>
            <p:cNvCxnSpPr>
              <a:cxnSpLocks noChangeShapeType="1"/>
              <a:stCxn id="45" idx="4"/>
              <a:endCxn id="53" idx="0"/>
            </p:cNvCxnSpPr>
            <p:nvPr/>
          </p:nvCxnSpPr>
          <p:spPr bwMode="auto">
            <a:xfrm>
              <a:off x="876" y="1686"/>
              <a:ext cx="576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44">
              <a:extLst>
                <a:ext uri="{FF2B5EF4-FFF2-40B4-BE49-F238E27FC236}">
                  <a16:creationId xmlns:a16="http://schemas.microsoft.com/office/drawing/2014/main" id="{8E9F89EA-48E5-4452-A7C8-466BF8458B15}"/>
                </a:ext>
              </a:extLst>
            </p:cNvPr>
            <p:cNvCxnSpPr>
              <a:cxnSpLocks noChangeShapeType="1"/>
              <a:stCxn id="45" idx="4"/>
              <a:endCxn id="50" idx="0"/>
            </p:cNvCxnSpPr>
            <p:nvPr/>
          </p:nvCxnSpPr>
          <p:spPr bwMode="auto">
            <a:xfrm flipH="1">
              <a:off x="228" y="1686"/>
              <a:ext cx="64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5">
              <a:extLst>
                <a:ext uri="{FF2B5EF4-FFF2-40B4-BE49-F238E27FC236}">
                  <a16:creationId xmlns:a16="http://schemas.microsoft.com/office/drawing/2014/main" id="{1DBB9DCA-BF49-4B76-ABD0-25E44598BE07}"/>
                </a:ext>
              </a:extLst>
            </p:cNvPr>
            <p:cNvCxnSpPr>
              <a:cxnSpLocks noChangeShapeType="1"/>
              <a:stCxn id="45" idx="4"/>
              <a:endCxn id="51" idx="0"/>
            </p:cNvCxnSpPr>
            <p:nvPr/>
          </p:nvCxnSpPr>
          <p:spPr bwMode="auto">
            <a:xfrm flipH="1">
              <a:off x="636" y="1686"/>
              <a:ext cx="240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6">
              <a:extLst>
                <a:ext uri="{FF2B5EF4-FFF2-40B4-BE49-F238E27FC236}">
                  <a16:creationId xmlns:a16="http://schemas.microsoft.com/office/drawing/2014/main" id="{320DD3D9-7F46-4134-92E9-6BF0196040A9}"/>
                </a:ext>
              </a:extLst>
            </p:cNvPr>
            <p:cNvCxnSpPr>
              <a:cxnSpLocks noChangeShapeType="1"/>
              <a:stCxn id="45" idx="4"/>
              <a:endCxn id="52" idx="0"/>
            </p:cNvCxnSpPr>
            <p:nvPr/>
          </p:nvCxnSpPr>
          <p:spPr bwMode="auto">
            <a:xfrm>
              <a:off x="876" y="1686"/>
              <a:ext cx="168" cy="500"/>
            </a:xfrm>
            <a:prstGeom prst="straightConnector1">
              <a:avLst/>
            </a:prstGeom>
            <a:grp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0" name="AutoShape 47">
              <a:extLst>
                <a:ext uri="{FF2B5EF4-FFF2-40B4-BE49-F238E27FC236}">
                  <a16:creationId xmlns:a16="http://schemas.microsoft.com/office/drawing/2014/main" id="{B9A360FA-A370-41FE-B198-2FFE642CE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51" name="AutoShape 48">
              <a:extLst>
                <a:ext uri="{FF2B5EF4-FFF2-40B4-BE49-F238E27FC236}">
                  <a16:creationId xmlns:a16="http://schemas.microsoft.com/office/drawing/2014/main" id="{F48CC402-11E4-4A31-9DAB-FCC6465A8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52" name="AutoShape 49">
              <a:extLst>
                <a:ext uri="{FF2B5EF4-FFF2-40B4-BE49-F238E27FC236}">
                  <a16:creationId xmlns:a16="http://schemas.microsoft.com/office/drawing/2014/main" id="{ED441A9F-E0DC-4A32-93C6-93EE20CDE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  <p:sp>
          <p:nvSpPr>
            <p:cNvPr id="53" name="AutoShape 50">
              <a:extLst>
                <a:ext uri="{FF2B5EF4-FFF2-40B4-BE49-F238E27FC236}">
                  <a16:creationId xmlns:a16="http://schemas.microsoft.com/office/drawing/2014/main" id="{3D5528FA-CCAE-4C19-9222-821C4448A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192"/>
              <a:ext cx="264" cy="208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 b="1"/>
                <a:t>T(n/4)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5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4152D0-1D25-4A2E-A6F3-D27E1811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复杂度分析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5DEF64-B1E1-49CE-A362-0031F246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4D199B-FB49-4B73-944E-D1D39AA3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574336-2315-4DDC-9BC0-208C5FE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E11109B3-50AF-4DFB-BC6C-8BD8CBF032D4}"/>
              </a:ext>
            </a:extLst>
          </p:cNvPr>
          <p:cNvGrpSpPr>
            <a:grpSpLocks/>
          </p:cNvGrpSpPr>
          <p:nvPr/>
        </p:nvGrpSpPr>
        <p:grpSpPr bwMode="auto">
          <a:xfrm>
            <a:off x="858869" y="1967252"/>
            <a:ext cx="7048500" cy="2554287"/>
            <a:chOff x="600" y="1565"/>
            <a:chExt cx="4440" cy="1609"/>
          </a:xfrm>
        </p:grpSpPr>
        <p:sp>
          <p:nvSpPr>
            <p:cNvPr id="7" name="AutoShape 17">
              <a:extLst>
                <a:ext uri="{FF2B5EF4-FFF2-40B4-BE49-F238E27FC236}">
                  <a16:creationId xmlns:a16="http://schemas.microsoft.com/office/drawing/2014/main" id="{2C3AD4F6-74AC-4224-B43D-9A4B91D09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1565"/>
              <a:ext cx="4440" cy="160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063DE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zh-CN" altLang="en-US" sz="2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复杂度分析</a:t>
              </a:r>
            </a:p>
            <a:p>
              <a:pPr eaLnBrk="0" hangingPunct="0">
                <a:defRPr/>
              </a:pP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endParaRPr>
            </a:p>
            <a:p>
              <a:pPr eaLnBrk="0" hangingPunct="0">
                <a:defRPr/>
              </a:pPr>
              <a:endParaRPr lang="zh-CN" altLang="en-US" sz="2400" b="1" dirty="0"/>
            </a:p>
            <a:p>
              <a:pPr algn="ctr" eaLnBrk="0" hangingPunct="0">
                <a:defRPr/>
              </a:pPr>
              <a:endParaRPr lang="zh-CN" altLang="en-US" sz="2400" dirty="0"/>
            </a:p>
            <a:p>
              <a:pPr algn="ctr" eaLnBrk="0" hangingPunct="0">
                <a:defRPr/>
              </a:pPr>
              <a:r>
                <a:rPr lang="en-US" altLang="zh-CN" sz="2400" dirty="0"/>
                <a:t>T(n)=O(n</a:t>
              </a:r>
              <a:r>
                <a:rPr lang="en-US" altLang="zh-CN" sz="2400" baseline="30000" dirty="0"/>
                <a:t>3</a:t>
              </a:r>
              <a:r>
                <a:rPr lang="en-US" altLang="zh-CN" sz="2400" dirty="0"/>
                <a:t>)</a:t>
              </a:r>
            </a:p>
            <a:p>
              <a:pPr eaLnBrk="0" hangingPunct="0">
                <a:defRPr/>
              </a:pPr>
              <a:r>
                <a:rPr lang="en-US" altLang="zh-CN" sz="2400" b="1" dirty="0">
                  <a:solidFill>
                    <a:srgbClr val="FF0000"/>
                  </a:solidFill>
                  <a:ea typeface="楷体_GB2312" pitchFamily="49" charset="-122"/>
                  <a:sym typeface="Wingdings" pitchFamily="2" charset="2"/>
                </a:rPr>
                <a:t> k=8, m=2</a:t>
              </a:r>
            </a:p>
          </p:txBody>
        </p:sp>
        <p:graphicFrame>
          <p:nvGraphicFramePr>
            <p:cNvPr id="8" name="Object 18">
              <a:extLst>
                <a:ext uri="{FF2B5EF4-FFF2-40B4-BE49-F238E27FC236}">
                  <a16:creationId xmlns:a16="http://schemas.microsoft.com/office/drawing/2014/main" id="{4D947C90-3A64-4FA6-B43C-B1F37D633E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0" y="1797"/>
            <a:ext cx="2822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93900" imgH="457200" progId="Equation.DSMT4">
                    <p:embed/>
                  </p:oleObj>
                </mc:Choice>
                <mc:Fallback>
                  <p:oleObj name="Equation" r:id="rId2" imgW="1993900" imgH="457200" progId="Equation.DSMT4">
                    <p:embed/>
                    <p:pic>
                      <p:nvPicPr>
                        <p:cNvPr id="56331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0" y="1797"/>
                          <a:ext cx="2822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DB92889-0624-49BF-871B-12F58684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2873" y="5188076"/>
            <a:ext cx="6343403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dirty="0"/>
              <a:t>以</a:t>
            </a:r>
            <a:r>
              <a:rPr lang="zh-CN" altLang="en-US" sz="2400" b="1" dirty="0">
                <a:solidFill>
                  <a:srgbClr val="FF0000"/>
                </a:solidFill>
              </a:rPr>
              <a:t>乘法</a:t>
            </a:r>
            <a:r>
              <a:rPr lang="zh-CN" altLang="en-US" sz="2400" dirty="0"/>
              <a:t>次数作为最主要指标，复杂度没有改进</a:t>
            </a:r>
          </a:p>
        </p:txBody>
      </p:sp>
      <p:cxnSp>
        <p:nvCxnSpPr>
          <p:cNvPr id="10" name="直接箭头连接符 10">
            <a:extLst>
              <a:ext uri="{FF2B5EF4-FFF2-40B4-BE49-F238E27FC236}">
                <a16:creationId xmlns:a16="http://schemas.microsoft.com/office/drawing/2014/main" id="{4FCCF1C7-9401-4C11-8A84-85571679F2E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57021" y="3209278"/>
            <a:ext cx="754602" cy="197879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3302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59412-A95A-47B0-B4C1-BA55BCBE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Strassen</a:t>
            </a:r>
            <a:r>
              <a:rPr lang="zh-CN" altLang="en-US" dirty="0"/>
              <a:t>矩阵乘：</a:t>
            </a:r>
            <a:r>
              <a:rPr lang="en-US" altLang="zh-CN" dirty="0"/>
              <a:t>Laser</a:t>
            </a:r>
            <a:r>
              <a:rPr lang="zh-CN" altLang="en-US" dirty="0"/>
              <a:t>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60C99-C836-46A7-B8EB-5AF70690B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  <a:cs typeface="楷体_GB2312"/>
              </a:rPr>
              <a:t>为了降低时间复杂度，必须减少乘法的次数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15C59-EF43-4599-A7E1-DE325E7F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984006-60FF-43F3-8B60-E6373891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B8E91-BD54-4522-BD1C-63461A1C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59F2027-7308-4195-BAA1-9C4AFB400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696678"/>
              </p:ext>
            </p:extLst>
          </p:nvPr>
        </p:nvGraphicFramePr>
        <p:xfrm>
          <a:off x="2268537" y="1273176"/>
          <a:ext cx="42481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222500" imgH="482600" progId="Equation.3">
                  <p:embed/>
                </p:oleObj>
              </mc:Choice>
              <mc:Fallback>
                <p:oleObj name="公式" r:id="rId2" imgW="2222500" imgH="482600" progId="Equation.3">
                  <p:embed/>
                  <p:pic>
                    <p:nvPicPr>
                      <p:cNvPr id="573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7" y="1273176"/>
                        <a:ext cx="42481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>
            <a:extLst>
              <a:ext uri="{FF2B5EF4-FFF2-40B4-BE49-F238E27FC236}">
                <a16:creationId xmlns:a16="http://schemas.microsoft.com/office/drawing/2014/main" id="{464EDCAF-41FF-46C0-A270-8FB60540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35731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F307D13-05B4-4A64-8000-058AFC58B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8591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97CB6BF-E62B-4CEB-8856-E39D63BE4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80498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11E9440-9C19-4913-BA4F-2FE1529E9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03358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450458B1-B19E-4C85-AFD5-29705EABB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6218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92D0068-74E5-488D-89DD-70FEE7138243}"/>
              </a:ext>
            </a:extLst>
          </p:cNvPr>
          <p:cNvGrpSpPr>
            <a:grpSpLocks/>
          </p:cNvGrpSpPr>
          <p:nvPr/>
        </p:nvGrpSpPr>
        <p:grpSpPr bwMode="auto">
          <a:xfrm>
            <a:off x="322262" y="2497138"/>
            <a:ext cx="3311525" cy="2808288"/>
            <a:chOff x="0" y="1665"/>
            <a:chExt cx="1104" cy="990"/>
          </a:xfrm>
        </p:grpSpPr>
        <p:graphicFrame>
          <p:nvGraphicFramePr>
            <p:cNvPr id="14" name="Object 14">
              <a:extLst>
                <a:ext uri="{FF2B5EF4-FFF2-40B4-BE49-F238E27FC236}">
                  <a16:creationId xmlns:a16="http://schemas.microsoft.com/office/drawing/2014/main" id="{5E4E8806-0CCE-4E7A-B7CA-5EC00423BE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665"/>
            <a:ext cx="798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269449" imgH="215806" progId="Equation.3">
                    <p:embed/>
                  </p:oleObj>
                </mc:Choice>
                <mc:Fallback>
                  <p:oleObj name="公式" r:id="rId4" imgW="1269449" imgH="215806" progId="Equation.3">
                    <p:embed/>
                    <p:pic>
                      <p:nvPicPr>
                        <p:cNvPr id="57367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665"/>
                          <a:ext cx="798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5">
              <a:extLst>
                <a:ext uri="{FF2B5EF4-FFF2-40B4-BE49-F238E27FC236}">
                  <a16:creationId xmlns:a16="http://schemas.microsoft.com/office/drawing/2014/main" id="{1972E5A0-A8D3-4A0B-B01B-045DE03C6B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803"/>
            <a:ext cx="798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269449" imgH="215806" progId="Equation.3">
                    <p:embed/>
                  </p:oleObj>
                </mc:Choice>
                <mc:Fallback>
                  <p:oleObj name="公式" r:id="rId6" imgW="1269449" imgH="215806" progId="Equation.3">
                    <p:embed/>
                    <p:pic>
                      <p:nvPicPr>
                        <p:cNvPr id="57368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803"/>
                          <a:ext cx="798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>
              <a:extLst>
                <a:ext uri="{FF2B5EF4-FFF2-40B4-BE49-F238E27FC236}">
                  <a16:creationId xmlns:a16="http://schemas.microsoft.com/office/drawing/2014/main" id="{C39CBC2B-9E2A-4C95-89B0-AC18763AA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941"/>
            <a:ext cx="79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70000" imgH="228600" progId="Equation.3">
                    <p:embed/>
                  </p:oleObj>
                </mc:Choice>
                <mc:Fallback>
                  <p:oleObj name="公式" r:id="rId8" imgW="1270000" imgH="228600" progId="Equation.3">
                    <p:embed/>
                    <p:pic>
                      <p:nvPicPr>
                        <p:cNvPr id="57369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941"/>
                          <a:ext cx="798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7">
              <a:extLst>
                <a:ext uri="{FF2B5EF4-FFF2-40B4-BE49-F238E27FC236}">
                  <a16:creationId xmlns:a16="http://schemas.microsoft.com/office/drawing/2014/main" id="{49EB49C9-9338-41E8-8B9E-9C067DA22D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085"/>
            <a:ext cx="810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282700" imgH="215900" progId="Equation.3">
                    <p:embed/>
                  </p:oleObj>
                </mc:Choice>
                <mc:Fallback>
                  <p:oleObj name="公式" r:id="rId10" imgW="1282700" imgH="215900" progId="Equation.3">
                    <p:embed/>
                    <p:pic>
                      <p:nvPicPr>
                        <p:cNvPr id="5737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085"/>
                          <a:ext cx="810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8">
              <a:extLst>
                <a:ext uri="{FF2B5EF4-FFF2-40B4-BE49-F238E27FC236}">
                  <a16:creationId xmlns:a16="http://schemas.microsoft.com/office/drawing/2014/main" id="{BBDCDC68-BC90-4716-9A17-7F6FBB3F21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223"/>
            <a:ext cx="109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739900" imgH="228600" progId="Equation.3">
                    <p:embed/>
                  </p:oleObj>
                </mc:Choice>
                <mc:Fallback>
                  <p:oleObj name="公式" r:id="rId12" imgW="1739900" imgH="228600" progId="Equation.3">
                    <p:embed/>
                    <p:pic>
                      <p:nvPicPr>
                        <p:cNvPr id="57371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223"/>
                          <a:ext cx="1098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9">
              <a:extLst>
                <a:ext uri="{FF2B5EF4-FFF2-40B4-BE49-F238E27FC236}">
                  <a16:creationId xmlns:a16="http://schemas.microsoft.com/office/drawing/2014/main" id="{266B05A4-F80A-4BFD-AAB5-029B50C12F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367"/>
            <a:ext cx="110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752600" imgH="228600" progId="Equation.3">
                    <p:embed/>
                  </p:oleObj>
                </mc:Choice>
                <mc:Fallback>
                  <p:oleObj name="公式" r:id="rId14" imgW="1752600" imgH="228600" progId="Equation.3">
                    <p:embed/>
                    <p:pic>
                      <p:nvPicPr>
                        <p:cNvPr id="5737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67"/>
                          <a:ext cx="1104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0">
              <a:extLst>
                <a:ext uri="{FF2B5EF4-FFF2-40B4-BE49-F238E27FC236}">
                  <a16:creationId xmlns:a16="http://schemas.microsoft.com/office/drawing/2014/main" id="{300F3DDA-4480-49BA-992D-04D77C5AD5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511"/>
            <a:ext cx="1080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1714500" imgH="228600" progId="Equation.3">
                    <p:embed/>
                  </p:oleObj>
                </mc:Choice>
                <mc:Fallback>
                  <p:oleObj name="公式" r:id="rId16" imgW="1714500" imgH="228600" progId="Equation.3">
                    <p:embed/>
                    <p:pic>
                      <p:nvPicPr>
                        <p:cNvPr id="5737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511"/>
                          <a:ext cx="1080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AutoShape 21">
            <a:extLst>
              <a:ext uri="{FF2B5EF4-FFF2-40B4-BE49-F238E27FC236}">
                <a16:creationId xmlns:a16="http://schemas.microsoft.com/office/drawing/2014/main" id="{4EA1AED0-6668-4B36-9478-BE6D10AC6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7" y="3792538"/>
            <a:ext cx="576263" cy="288925"/>
          </a:xfrm>
          <a:prstGeom prst="right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92972E83-76AF-4973-B110-5F2CA36C4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481138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6D12003C-1122-488A-9AE2-8C0A7B14F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70021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8DF1755C-FF6B-4EEF-A4DB-C3439F71F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2881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pSp>
        <p:nvGrpSpPr>
          <p:cNvPr id="25" name="Group 26">
            <a:extLst>
              <a:ext uri="{FF2B5EF4-FFF2-40B4-BE49-F238E27FC236}">
                <a16:creationId xmlns:a16="http://schemas.microsoft.com/office/drawing/2014/main" id="{82DA0FFF-FA89-4CE9-BF5F-11D1523D9592}"/>
              </a:ext>
            </a:extLst>
          </p:cNvPr>
          <p:cNvGrpSpPr>
            <a:grpSpLocks/>
          </p:cNvGrpSpPr>
          <p:nvPr/>
        </p:nvGrpSpPr>
        <p:grpSpPr bwMode="auto">
          <a:xfrm>
            <a:off x="4714875" y="3071813"/>
            <a:ext cx="3168650" cy="2232025"/>
            <a:chOff x="0" y="1875"/>
            <a:chExt cx="1062" cy="570"/>
          </a:xfrm>
        </p:grpSpPr>
        <p:graphicFrame>
          <p:nvGraphicFramePr>
            <p:cNvPr id="26" name="Object 27">
              <a:extLst>
                <a:ext uri="{FF2B5EF4-FFF2-40B4-BE49-F238E27FC236}">
                  <a16:creationId xmlns:a16="http://schemas.microsoft.com/office/drawing/2014/main" id="{E10F2AC8-05EA-4F39-8428-6EE150EC43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875"/>
            <a:ext cx="106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1689100" imgH="228600" progId="Equation.3">
                    <p:embed/>
                  </p:oleObj>
                </mc:Choice>
                <mc:Fallback>
                  <p:oleObj name="公式" r:id="rId18" imgW="1689100" imgH="228600" progId="Equation.3">
                    <p:embed/>
                    <p:pic>
                      <p:nvPicPr>
                        <p:cNvPr id="5736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875"/>
                          <a:ext cx="1062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8">
              <a:extLst>
                <a:ext uri="{FF2B5EF4-FFF2-40B4-BE49-F238E27FC236}">
                  <a16:creationId xmlns:a16="http://schemas.microsoft.com/office/drawing/2014/main" id="{275F1D4A-1D93-4AC5-A90D-11B16064AD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019"/>
            <a:ext cx="606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964781" imgH="215806" progId="Equation.3">
                    <p:embed/>
                  </p:oleObj>
                </mc:Choice>
                <mc:Fallback>
                  <p:oleObj name="公式" r:id="rId20" imgW="964781" imgH="215806" progId="Equation.3">
                    <p:embed/>
                    <p:pic>
                      <p:nvPicPr>
                        <p:cNvPr id="57364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019"/>
                          <a:ext cx="606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9">
              <a:extLst>
                <a:ext uri="{FF2B5EF4-FFF2-40B4-BE49-F238E27FC236}">
                  <a16:creationId xmlns:a16="http://schemas.microsoft.com/office/drawing/2014/main" id="{AB68D196-EC7A-44BE-9412-9418B37CB9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157"/>
            <a:ext cx="61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977900" imgH="228600" progId="Equation.3">
                    <p:embed/>
                  </p:oleObj>
                </mc:Choice>
                <mc:Fallback>
                  <p:oleObj name="公式" r:id="rId22" imgW="977900" imgH="228600" progId="Equation.3">
                    <p:embed/>
                    <p:pic>
                      <p:nvPicPr>
                        <p:cNvPr id="5736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157"/>
                          <a:ext cx="618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0">
              <a:extLst>
                <a:ext uri="{FF2B5EF4-FFF2-40B4-BE49-F238E27FC236}">
                  <a16:creationId xmlns:a16="http://schemas.microsoft.com/office/drawing/2014/main" id="{5F74259F-F9DB-4D88-98E9-B2C2F974D3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2301"/>
            <a:ext cx="106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1689100" imgH="228600" progId="Equation.3">
                    <p:embed/>
                  </p:oleObj>
                </mc:Choice>
                <mc:Fallback>
                  <p:oleObj name="公式" r:id="rId24" imgW="1689100" imgH="228600" progId="Equation.3">
                    <p:embed/>
                    <p:pic>
                      <p:nvPicPr>
                        <p:cNvPr id="57366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1"/>
                          <a:ext cx="1062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1154095-68A3-464E-B6FD-22BB71E2DDDA}"/>
              </a:ext>
            </a:extLst>
          </p:cNvPr>
          <p:cNvSpPr/>
          <p:nvPr/>
        </p:nvSpPr>
        <p:spPr>
          <a:xfrm>
            <a:off x="2090690" y="5438784"/>
            <a:ext cx="4327865" cy="11559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次乘法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, 8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次加减法！</a:t>
            </a:r>
            <a:endParaRPr lang="en-US" altLang="zh-CN" sz="24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vs 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原有：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8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次乘、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次加</a:t>
            </a:r>
          </a:p>
        </p:txBody>
      </p:sp>
    </p:spTree>
    <p:extLst>
      <p:ext uri="{BB962C8B-B14F-4D97-AF65-F5344CB8AC3E}">
        <p14:creationId xmlns:p14="http://schemas.microsoft.com/office/powerpoint/2010/main" val="1296229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3E83F-6D7A-400C-8C36-E17107B0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Laser</a:t>
            </a:r>
            <a:r>
              <a:rPr lang="zh-CN" altLang="en-US" dirty="0"/>
              <a:t>法复杂度分析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B38BA-22AA-4D94-B297-24F760EF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有较大改进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F8E61-072C-439A-8ACF-B29D39DF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0CC1AC-3C35-48A8-A5DE-F25D3AF1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86052-74C1-4E0A-B7DE-12AFC57B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533E67C8-8F72-4441-A63A-BB565127786C}"/>
              </a:ext>
            </a:extLst>
          </p:cNvPr>
          <p:cNvGrpSpPr>
            <a:grpSpLocks/>
          </p:cNvGrpSpPr>
          <p:nvPr/>
        </p:nvGrpSpPr>
        <p:grpSpPr bwMode="auto">
          <a:xfrm>
            <a:off x="396875" y="766763"/>
            <a:ext cx="6948488" cy="1452562"/>
            <a:chOff x="722" y="1544"/>
            <a:chExt cx="4377" cy="915"/>
          </a:xfrm>
        </p:grpSpPr>
        <p:sp>
          <p:nvSpPr>
            <p:cNvPr id="8" name="AutoShape 30">
              <a:extLst>
                <a:ext uri="{FF2B5EF4-FFF2-40B4-BE49-F238E27FC236}">
                  <a16:creationId xmlns:a16="http://schemas.microsoft.com/office/drawing/2014/main" id="{9E5994F7-CAA2-4B83-A5CD-CD638E477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544"/>
              <a:ext cx="4377" cy="57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63DE8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endPara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endParaRPr>
            </a:p>
            <a:p>
              <a:pPr eaLnBrk="0" hangingPunct="0">
                <a:defRPr/>
              </a:pPr>
              <a:endParaRPr lang="en-US" altLang="zh-CN" sz="2400" b="1" dirty="0"/>
            </a:p>
          </p:txBody>
        </p:sp>
        <p:graphicFrame>
          <p:nvGraphicFramePr>
            <p:cNvPr id="9" name="Object 31">
              <a:extLst>
                <a:ext uri="{FF2B5EF4-FFF2-40B4-BE49-F238E27FC236}">
                  <a16:creationId xmlns:a16="http://schemas.microsoft.com/office/drawing/2014/main" id="{E0F18FD4-A4ED-49D6-807C-EC4EED08B9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950381"/>
                </p:ext>
              </p:extLst>
            </p:nvPr>
          </p:nvGraphicFramePr>
          <p:xfrm>
            <a:off x="1484" y="1812"/>
            <a:ext cx="2840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06600" imgH="457200" progId="Equation.DSMT4">
                    <p:embed/>
                  </p:oleObj>
                </mc:Choice>
                <mc:Fallback>
                  <p:oleObj name="Equation" r:id="rId2" imgW="2006600" imgH="457200" progId="Equation.DSMT4">
                    <p:embed/>
                    <p:pic>
                      <p:nvPicPr>
                        <p:cNvPr id="5837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4" y="1812"/>
                          <a:ext cx="2840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32">
            <a:extLst>
              <a:ext uri="{FF2B5EF4-FFF2-40B4-BE49-F238E27FC236}">
                <a16:creationId xmlns:a16="http://schemas.microsoft.com/office/drawing/2014/main" id="{3642F31B-1B7B-4280-B312-5E03B60FD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497314"/>
              </p:ext>
            </p:extLst>
          </p:nvPr>
        </p:nvGraphicFramePr>
        <p:xfrm>
          <a:off x="1025170" y="2496342"/>
          <a:ext cx="7302084" cy="1866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27400" imgH="685800" progId="Equation.DSMT4">
                  <p:embed/>
                </p:oleObj>
              </mc:Choice>
              <mc:Fallback>
                <p:oleObj name="Equation" r:id="rId4" imgW="3327400" imgH="685800" progId="Equation.DSMT4">
                  <p:embed/>
                  <p:pic>
                    <p:nvPicPr>
                      <p:cNvPr id="58371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170" y="2496342"/>
                        <a:ext cx="7302084" cy="1866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3">
            <a:extLst>
              <a:ext uri="{FF2B5EF4-FFF2-40B4-BE49-F238E27FC236}">
                <a16:creationId xmlns:a16="http://schemas.microsoft.com/office/drawing/2014/main" id="{7BC81952-34D8-4DBC-AA1A-23F16375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568" y="4490244"/>
            <a:ext cx="44085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itchFamily="2" charset="2"/>
              </a:rPr>
              <a:t></a:t>
            </a:r>
            <a:r>
              <a:rPr lang="zh-CN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itchFamily="2" charset="2"/>
              </a:rPr>
              <a:t>较大的改进</a:t>
            </a:r>
            <a:r>
              <a:rPr lang="en-US" altLang="zh-CN" sz="28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itchFamily="2" charset="2"/>
              </a:rPr>
              <a:t>, e.g. n=5000</a:t>
            </a:r>
            <a:endParaRPr lang="zh-CN" altLang="en-US" sz="28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Wingdings" pitchFamily="2" charset="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B057437-6EE5-4DF4-B481-6D82935B6E56}"/>
              </a:ext>
            </a:extLst>
          </p:cNvPr>
          <p:cNvSpPr/>
          <p:nvPr/>
        </p:nvSpPr>
        <p:spPr>
          <a:xfrm>
            <a:off x="7783069" y="3362102"/>
            <a:ext cx="403934" cy="397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226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6778F-64E3-4E0C-85F7-799DA20E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CB708-033C-456D-82A8-7E8BDABC0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cs typeface="楷体_GB2312"/>
              </a:rPr>
              <a:t>Hopcroft</a:t>
            </a:r>
            <a:r>
              <a:rPr lang="zh-CN" altLang="en-US" sz="2400" dirty="0">
                <a:cs typeface="楷体_GB2312"/>
              </a:rPr>
              <a:t>和</a:t>
            </a:r>
            <a:r>
              <a:rPr lang="en-US" altLang="zh-CN" sz="2400" dirty="0">
                <a:cs typeface="楷体_GB2312"/>
              </a:rPr>
              <a:t>Kerr</a:t>
            </a:r>
            <a:r>
              <a:rPr lang="zh-CN" altLang="en-US" sz="2400" dirty="0">
                <a:cs typeface="楷体_GB2312"/>
              </a:rPr>
              <a:t>证明</a:t>
            </a:r>
            <a:r>
              <a:rPr lang="en-US" altLang="zh-CN" sz="2400" dirty="0">
                <a:cs typeface="楷体_GB2312"/>
              </a:rPr>
              <a:t>(1971)</a:t>
            </a:r>
          </a:p>
          <a:p>
            <a:pPr lvl="1">
              <a:spcBef>
                <a:spcPts val="600"/>
              </a:spcBef>
            </a:pPr>
            <a:r>
              <a:rPr lang="zh-CN" altLang="en-US" dirty="0">
                <a:cs typeface="楷体_GB2312"/>
              </a:rPr>
              <a:t>计算</a:t>
            </a:r>
            <a:r>
              <a:rPr lang="en-US" altLang="zh-CN" dirty="0">
                <a:cs typeface="楷体_GB2312"/>
              </a:rPr>
              <a:t>2</a:t>
            </a:r>
            <a:r>
              <a:rPr lang="zh-CN" altLang="en-US" dirty="0">
                <a:cs typeface="楷体_GB2312"/>
              </a:rPr>
              <a:t>个２</a:t>
            </a:r>
            <a:r>
              <a:rPr lang="en-US" altLang="zh-CN" dirty="0">
                <a:cs typeface="楷体_GB2312"/>
              </a:rPr>
              <a:t>×</a:t>
            </a:r>
            <a:r>
              <a:rPr lang="zh-CN" altLang="en-US" dirty="0">
                <a:cs typeface="楷体_GB2312"/>
              </a:rPr>
              <a:t>２矩阵的乘积，</a:t>
            </a:r>
            <a:r>
              <a:rPr lang="en-US" altLang="zh-CN" dirty="0">
                <a:cs typeface="楷体_GB2312"/>
              </a:rPr>
              <a:t>7</a:t>
            </a:r>
            <a:r>
              <a:rPr lang="zh-CN" altLang="en-US" dirty="0">
                <a:cs typeface="楷体_GB2312"/>
              </a:rPr>
              <a:t>次乘法是必要的</a:t>
            </a:r>
            <a:endParaRPr lang="en-US" altLang="zh-CN" dirty="0">
              <a:cs typeface="楷体_GB2312"/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cs typeface="楷体_GB2312"/>
              </a:rPr>
              <a:t>要想进一步改进矩阵乘法的时间复杂性，就不能再基于计算</a:t>
            </a:r>
            <a:r>
              <a:rPr lang="en-US" altLang="zh-CN" dirty="0">
                <a:cs typeface="楷体_GB2312"/>
              </a:rPr>
              <a:t>2×2</a:t>
            </a:r>
            <a:r>
              <a:rPr lang="zh-CN" altLang="en-US" dirty="0">
                <a:cs typeface="楷体_GB2312"/>
              </a:rPr>
              <a:t>矩阵的</a:t>
            </a:r>
            <a:r>
              <a:rPr lang="en-US" altLang="zh-CN" dirty="0">
                <a:cs typeface="楷体_GB2312"/>
              </a:rPr>
              <a:t>7</a:t>
            </a:r>
            <a:r>
              <a:rPr lang="zh-CN" altLang="en-US" dirty="0">
                <a:cs typeface="楷体_GB2312"/>
              </a:rPr>
              <a:t>次乘法这样的方法了，或许应当研究３</a:t>
            </a:r>
            <a:r>
              <a:rPr lang="en-US" altLang="zh-CN" dirty="0">
                <a:cs typeface="楷体_GB2312"/>
              </a:rPr>
              <a:t>×</a:t>
            </a:r>
            <a:r>
              <a:rPr lang="zh-CN" altLang="en-US" dirty="0">
                <a:cs typeface="楷体_GB2312"/>
              </a:rPr>
              <a:t>３或５</a:t>
            </a:r>
            <a:r>
              <a:rPr lang="en-US" altLang="zh-CN" dirty="0">
                <a:cs typeface="楷体_GB2312"/>
              </a:rPr>
              <a:t>×</a:t>
            </a:r>
            <a:r>
              <a:rPr lang="zh-CN" altLang="en-US" dirty="0">
                <a:cs typeface="楷体_GB2312"/>
              </a:rPr>
              <a:t>５矩阵的更好算法</a:t>
            </a:r>
            <a:endParaRPr lang="en-US" altLang="zh-CN" dirty="0">
              <a:cs typeface="楷体_GB2312"/>
            </a:endParaRPr>
          </a:p>
          <a:p>
            <a:endParaRPr lang="en-US" altLang="zh-CN" dirty="0">
              <a:ea typeface="楷体_GB2312"/>
            </a:endParaRPr>
          </a:p>
          <a:p>
            <a:endParaRPr lang="en-US" altLang="zh-CN" dirty="0">
              <a:ea typeface="楷体_GB2312"/>
            </a:endParaRPr>
          </a:p>
          <a:p>
            <a:r>
              <a:rPr lang="zh-CN" altLang="en-US" dirty="0"/>
              <a:t>在</a:t>
            </a:r>
            <a:r>
              <a:rPr lang="en-US" altLang="zh-CN" dirty="0"/>
              <a:t>Strassen</a:t>
            </a:r>
            <a:r>
              <a:rPr lang="zh-CN" altLang="en-US" dirty="0"/>
              <a:t>之后又有许多算法改进了矩阵乘法的计算时间复杂性</a:t>
            </a:r>
            <a:endParaRPr lang="en-US" altLang="zh-CN" dirty="0"/>
          </a:p>
          <a:p>
            <a:pPr lvl="1"/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月，美国学者提出矩阵乘新算法，复杂度降至</a:t>
            </a:r>
            <a:endParaRPr lang="en-US" altLang="zh-CN" dirty="0"/>
          </a:p>
          <a:p>
            <a:pPr marL="268287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3200" dirty="0"/>
              <a:t>                 </a:t>
            </a:r>
            <a:r>
              <a:rPr lang="en-US" altLang="zh-CN" sz="3200" b="1" dirty="0">
                <a:solidFill>
                  <a:srgbClr val="FF0000"/>
                </a:solidFill>
                <a:ea typeface="楷体_GB2312"/>
                <a:cs typeface="楷体_GB2312"/>
              </a:rPr>
              <a:t>O(n</a:t>
            </a:r>
            <a:r>
              <a:rPr lang="en-US" altLang="zh-CN" sz="3200" b="1" baseline="30000" dirty="0">
                <a:solidFill>
                  <a:srgbClr val="FF0000"/>
                </a:solidFill>
                <a:ea typeface="楷体_GB2312"/>
                <a:cs typeface="楷体_GB2312"/>
              </a:rPr>
              <a:t>2.3728596</a:t>
            </a:r>
            <a:r>
              <a:rPr lang="en-US" altLang="zh-CN" sz="3200" b="1" dirty="0">
                <a:solidFill>
                  <a:srgbClr val="FF0000"/>
                </a:solidFill>
                <a:ea typeface="楷体_GB2312"/>
                <a:cs typeface="楷体_GB2312"/>
              </a:rPr>
              <a:t>)</a:t>
            </a:r>
            <a:endParaRPr lang="en-US" altLang="zh-CN" sz="3200" dirty="0"/>
          </a:p>
          <a:p>
            <a:pPr lvl="2"/>
            <a:r>
              <a:rPr lang="zh-CN" altLang="en-US" dirty="0"/>
              <a:t>“机器之心”文章：</a:t>
            </a:r>
            <a:r>
              <a:rPr lang="en-US" altLang="zh-CN" dirty="0"/>
              <a:t>”</a:t>
            </a:r>
            <a:r>
              <a:rPr lang="zh-CN" altLang="en-US" dirty="0"/>
              <a:t>哈佛、</a:t>
            </a:r>
            <a:r>
              <a:rPr lang="en-US" altLang="zh-CN" dirty="0"/>
              <a:t>MIT</a:t>
            </a:r>
            <a:r>
              <a:rPr lang="zh-CN" altLang="en-US" dirty="0"/>
              <a:t>学者联手，创下矩阵乘法运算最快纪录</a:t>
            </a:r>
            <a:r>
              <a:rPr lang="en-US" altLang="zh-CN" dirty="0"/>
              <a:t>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1A0D1-E3CB-40A1-AD52-EBA6D69D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9AAAA-66E0-40E4-B720-58791E8C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BD464-5287-4670-8480-D4ACF6BF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graphicFrame>
        <p:nvGraphicFramePr>
          <p:cNvPr id="7" name="对象 1">
            <a:extLst>
              <a:ext uri="{FF2B5EF4-FFF2-40B4-BE49-F238E27FC236}">
                <a16:creationId xmlns:a16="http://schemas.microsoft.com/office/drawing/2014/main" id="{A24BB7A0-A528-48A7-97A8-E23FDC7409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152413"/>
              </p:ext>
            </p:extLst>
          </p:nvPr>
        </p:nvGraphicFramePr>
        <p:xfrm>
          <a:off x="2658061" y="3175725"/>
          <a:ext cx="366077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36033" imgH="253890" progId="Equation.DSMT4">
                  <p:embed/>
                </p:oleObj>
              </mc:Choice>
              <mc:Fallback>
                <p:oleObj name="Equation" r:id="rId2" imgW="1536033" imgH="253890" progId="Equation.DSMT4">
                  <p:embed/>
                  <p:pic>
                    <p:nvPicPr>
                      <p:cNvPr id="59396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061" y="3175725"/>
                        <a:ext cx="3660775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63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2501F-1DD5-4A2E-A2A7-A089897E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69065-F05F-4388-8620-FA501285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月，“机器之心”文章：</a:t>
            </a:r>
            <a:endParaRPr lang="en-US" altLang="zh-CN" dirty="0"/>
          </a:p>
          <a:p>
            <a:pPr lvl="1"/>
            <a:r>
              <a:rPr lang="zh-CN" altLang="en-US" dirty="0"/>
              <a:t>“矩阵乘法无需相乘，速度提升</a:t>
            </a:r>
            <a:r>
              <a:rPr lang="en-US" altLang="zh-CN" dirty="0"/>
              <a:t>100</a:t>
            </a:r>
            <a:r>
              <a:rPr lang="zh-CN" altLang="en-US" dirty="0"/>
              <a:t>倍，</a:t>
            </a:r>
            <a:r>
              <a:rPr lang="en-US" altLang="zh-CN" dirty="0"/>
              <a:t>MIT</a:t>
            </a:r>
            <a:r>
              <a:rPr lang="zh-CN" altLang="en-US" dirty="0"/>
              <a:t>大佬新研究引发热议”</a:t>
            </a:r>
            <a:endParaRPr lang="en-US" altLang="zh-CN" dirty="0"/>
          </a:p>
          <a:p>
            <a:pPr lvl="1"/>
            <a:r>
              <a:rPr lang="zh-CN" altLang="en-US" dirty="0"/>
              <a:t>国际机器学习顶会</a:t>
            </a:r>
            <a:r>
              <a:rPr lang="en-US" altLang="zh-CN" dirty="0"/>
              <a:t>ICML2021</a:t>
            </a:r>
            <a:r>
              <a:rPr lang="zh-CN" altLang="en-US" dirty="0"/>
              <a:t>录用</a:t>
            </a:r>
            <a:endParaRPr lang="en-US" altLang="zh-CN" dirty="0"/>
          </a:p>
          <a:p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/>
              <a:t>属于高效逼近矩阵乘</a:t>
            </a:r>
            <a:r>
              <a:rPr lang="en-US" altLang="zh-CN" dirty="0"/>
              <a:t>(AMM )</a:t>
            </a:r>
            <a:r>
              <a:rPr lang="zh-CN" altLang="en-US" dirty="0"/>
              <a:t>，近似算法</a:t>
            </a:r>
            <a:endParaRPr lang="en-US" altLang="zh-CN" dirty="0"/>
          </a:p>
          <a:p>
            <a:pPr lvl="1"/>
            <a:r>
              <a:rPr lang="zh-CN" altLang="en-US" dirty="0"/>
              <a:t>运算速度是精确矩阵乘的</a:t>
            </a:r>
            <a:r>
              <a:rPr lang="en-US" altLang="zh-CN" dirty="0"/>
              <a:t>100</a:t>
            </a:r>
            <a:r>
              <a:rPr lang="zh-CN" altLang="en-US" dirty="0"/>
              <a:t>倍，是当前近似方法的</a:t>
            </a:r>
            <a:r>
              <a:rPr lang="en-US" altLang="zh-CN" dirty="0"/>
              <a:t>10</a:t>
            </a:r>
            <a:r>
              <a:rPr lang="zh-CN" altLang="en-US" dirty="0"/>
              <a:t>倍</a:t>
            </a:r>
            <a:endParaRPr lang="en-US" altLang="zh-CN" dirty="0"/>
          </a:p>
          <a:p>
            <a:pPr lvl="1"/>
            <a:r>
              <a:rPr lang="zh-CN" altLang="en-US" dirty="0"/>
              <a:t>需要的乘加运算（</a:t>
            </a:r>
            <a:r>
              <a:rPr lang="en-US" altLang="zh-CN" dirty="0"/>
              <a:t>multiply-adds</a:t>
            </a:r>
            <a:r>
              <a:rPr lang="zh-CN" altLang="en-US" dirty="0"/>
              <a:t>）数目为零</a:t>
            </a:r>
            <a:endParaRPr lang="en-US" altLang="zh-CN" dirty="0"/>
          </a:p>
          <a:p>
            <a:pPr lvl="1"/>
            <a:r>
              <a:rPr lang="zh-CN" altLang="en-US" dirty="0"/>
              <a:t>使用机器学习方法，引入核心操作</a:t>
            </a:r>
            <a:endParaRPr lang="en-US" altLang="zh-CN" dirty="0"/>
          </a:p>
          <a:p>
            <a:pPr lvl="2"/>
            <a:r>
              <a:rPr lang="zh-CN" altLang="en-US" dirty="0"/>
              <a:t>哈希，求平均，</a:t>
            </a:r>
            <a:r>
              <a:rPr lang="en-US" altLang="zh-CN" dirty="0"/>
              <a:t>byte </a:t>
            </a:r>
            <a:r>
              <a:rPr lang="en-US" altLang="zh-CN" dirty="0" err="1"/>
              <a:t>shuffing</a:t>
            </a:r>
            <a:endParaRPr lang="en-US" altLang="zh-CN" dirty="0"/>
          </a:p>
          <a:p>
            <a:r>
              <a:rPr lang="zh-CN" altLang="en-US" dirty="0"/>
              <a:t>进一步提升</a:t>
            </a:r>
            <a:endParaRPr lang="en-US" altLang="zh-CN" dirty="0"/>
          </a:p>
          <a:p>
            <a:pPr lvl="1"/>
            <a:r>
              <a:rPr lang="zh-CN" altLang="en-US" dirty="0"/>
              <a:t>改变计算模式？：</a:t>
            </a:r>
            <a:r>
              <a:rPr lang="zh-CN" altLang="en-US" sz="2400" dirty="0"/>
              <a:t>基于图灵机的计算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/>
              <a:t>量子计算</a:t>
            </a:r>
            <a:r>
              <a:rPr lang="en-US" altLang="zh-CN" sz="2400" dirty="0"/>
              <a:t>, DNA</a:t>
            </a:r>
            <a:r>
              <a:rPr lang="zh-CN" altLang="en-US" sz="2400" dirty="0"/>
              <a:t>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F2A17-353E-467C-9EC5-5D411AD6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7EF5B-614C-48F1-9434-7E679166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FD0FA-92B9-4AE4-90FE-5BC840F3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081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418D4-766C-4617-AE31-3ECDFB59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</a:t>
            </a:r>
            <a:r>
              <a:rPr lang="zh-CN" altLang="en-US" u="sng" dirty="0">
                <a:solidFill>
                  <a:srgbClr val="0066FF"/>
                </a:solidFill>
                <a:highlight>
                  <a:srgbClr val="FFFF00"/>
                </a:highlight>
              </a:rPr>
              <a:t>程序</a:t>
            </a:r>
            <a:r>
              <a:rPr lang="zh-CN" altLang="en-US" dirty="0"/>
              <a:t>的性能提升</a:t>
            </a:r>
            <a:r>
              <a:rPr lang="en-US" altLang="zh-CN" dirty="0"/>
              <a:t>:</a:t>
            </a:r>
            <a:r>
              <a:rPr lang="zh-CN" altLang="en-US" dirty="0"/>
              <a:t>局部性原理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2A79F-CE65-4C06-8C30-E9EE5C26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50786"/>
          </a:xfrm>
        </p:spPr>
        <p:txBody>
          <a:bodyPr/>
          <a:lstStyle/>
          <a:p>
            <a:r>
              <a:rPr lang="zh-CN" altLang="en-US" dirty="0"/>
              <a:t>编程实现矩阵乘法算法，为保证算法</a:t>
            </a:r>
            <a:r>
              <a:rPr lang="en-US" altLang="zh-CN" dirty="0"/>
              <a:t>/</a:t>
            </a:r>
            <a:r>
              <a:rPr lang="zh-CN" altLang="en-US" dirty="0"/>
              <a:t>程序的运行速度，既要选择高效算法，也要根据</a:t>
            </a:r>
            <a:r>
              <a:rPr lang="zh-CN" altLang="en-US" dirty="0">
                <a:solidFill>
                  <a:srgbClr val="FF0000"/>
                </a:solidFill>
              </a:rPr>
              <a:t>计组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操作系统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编译原理</a:t>
            </a:r>
            <a:r>
              <a:rPr lang="zh-CN" altLang="en-US" dirty="0"/>
              <a:t>相关知识，如程序局部性（</a:t>
            </a:r>
            <a:r>
              <a:rPr lang="en-US" altLang="zh-CN" b="1" dirty="0">
                <a:solidFill>
                  <a:srgbClr val="FF0000"/>
                </a:solidFill>
              </a:rPr>
              <a:t>locality</a:t>
            </a:r>
            <a:r>
              <a:rPr lang="zh-CN" altLang="en-US" dirty="0"/>
              <a:t>），高效实现程序</a:t>
            </a:r>
            <a:endParaRPr lang="en-US" altLang="zh-CN" dirty="0"/>
          </a:p>
          <a:p>
            <a:r>
              <a:rPr lang="zh-CN" altLang="en-US" dirty="0"/>
              <a:t>例</a:t>
            </a:r>
            <a:r>
              <a:rPr lang="en-US" altLang="zh-CN" dirty="0"/>
              <a:t>. </a:t>
            </a:r>
            <a:r>
              <a:rPr lang="zh-CN" altLang="en-US" dirty="0"/>
              <a:t>对三个</a:t>
            </a:r>
            <a:r>
              <a:rPr lang="en-US" altLang="zh-CN" dirty="0"/>
              <a:t>n</a:t>
            </a:r>
            <a:r>
              <a:rPr lang="en-US" altLang="zh-CN" dirty="0">
                <a:cs typeface="楷体_GB2312"/>
              </a:rPr>
              <a:t> × </a:t>
            </a:r>
            <a:r>
              <a:rPr lang="en-US" altLang="zh-CN" dirty="0"/>
              <a:t>n</a:t>
            </a:r>
            <a:r>
              <a:rPr lang="zh-CN" altLang="en-US" dirty="0"/>
              <a:t>矩阵</a:t>
            </a:r>
            <a:r>
              <a:rPr lang="en-US" altLang="zh-CN" b="1" dirty="0"/>
              <a:t>A</a:t>
            </a:r>
            <a:r>
              <a:rPr lang="zh-CN" altLang="en-US" dirty="0"/>
              <a:t>、</a:t>
            </a:r>
            <a:r>
              <a:rPr lang="en-US" altLang="zh-CN" b="1" dirty="0"/>
              <a:t>B</a:t>
            </a:r>
            <a:r>
              <a:rPr lang="zh-CN" altLang="en-US" dirty="0"/>
              <a:t>、</a:t>
            </a:r>
            <a:r>
              <a:rPr lang="en-US" altLang="zh-CN" b="1" dirty="0"/>
              <a:t>C</a:t>
            </a:r>
            <a:r>
              <a:rPr lang="zh-CN" altLang="en-US" dirty="0"/>
              <a:t>，计算</a:t>
            </a:r>
            <a:r>
              <a:rPr lang="en-US" altLang="zh-CN" b="1" dirty="0"/>
              <a:t>C</a:t>
            </a:r>
            <a:r>
              <a:rPr lang="en-US" altLang="zh-CN" dirty="0"/>
              <a:t>=</a:t>
            </a:r>
            <a:r>
              <a:rPr lang="en-US" altLang="zh-CN" b="1" dirty="0"/>
              <a:t>AB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</a:t>
            </a:r>
            <a:endParaRPr lang="en-US" altLang="zh-CN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B[k][j]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读取内存中的数据，是不连续的</a:t>
            </a:r>
            <a:endParaRPr lang="en-US" altLang="zh-CN" sz="2000" kern="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最内层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循环中，随着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不断加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B[k][j]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不断的在内存中跳跃</a:t>
            </a:r>
            <a:r>
              <a:rPr lang="zh-CN" altLang="en-US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引起缓存</a:t>
            </a:r>
            <a:r>
              <a:rPr lang="en-US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cache</a:t>
            </a:r>
            <a:r>
              <a:rPr lang="zh-CN" altLang="zh-CN" sz="20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命中率低，循环程序不断的把内存转移至缓存，引起效率降低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C392E-B90E-4EBE-B6F4-1FDAF5E0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294E4-C4B9-4AD9-92C8-7AB61F9A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01C74-761A-4F42-8962-A14E5476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46BAF7-2C22-46CE-8302-50AE5D213F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22" y="2705882"/>
            <a:ext cx="5180329" cy="1817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1C5FC6-C6FD-42FB-A314-B7AD7EE1E2C4}"/>
              </a:ext>
            </a:extLst>
          </p:cNvPr>
          <p:cNvSpPr/>
          <p:nvPr/>
        </p:nvSpPr>
        <p:spPr>
          <a:xfrm>
            <a:off x="7086600" y="1854979"/>
            <a:ext cx="1594580" cy="1017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B[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en-US" altLang="zh-CN" sz="2000" dirty="0">
                <a:solidFill>
                  <a:schemeClr val="tx1"/>
                </a:solidFill>
              </a:rPr>
              <a:t>,0]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B[0,n]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EDA8F-8901-474E-9528-F3F77674C329}"/>
              </a:ext>
            </a:extLst>
          </p:cNvPr>
          <p:cNvSpPr/>
          <p:nvPr/>
        </p:nvSpPr>
        <p:spPr>
          <a:xfrm>
            <a:off x="7086600" y="2872739"/>
            <a:ext cx="1594580" cy="1017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B[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solidFill>
                  <a:schemeClr val="tx1"/>
                </a:solidFill>
              </a:rPr>
              <a:t>,0]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B[1,n]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247A92-8945-4F89-8175-5AAD383E8C20}"/>
              </a:ext>
            </a:extLst>
          </p:cNvPr>
          <p:cNvSpPr/>
          <p:nvPr/>
        </p:nvSpPr>
        <p:spPr>
          <a:xfrm>
            <a:off x="7086600" y="4202163"/>
            <a:ext cx="1594580" cy="997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B[</a:t>
            </a:r>
            <a:r>
              <a:rPr lang="en-US" altLang="zh-CN" sz="2000" dirty="0">
                <a:solidFill>
                  <a:srgbClr val="FF0000"/>
                </a:solidFill>
              </a:rPr>
              <a:t>n-1</a:t>
            </a:r>
            <a:r>
              <a:rPr lang="en-US" altLang="zh-CN" sz="2000" dirty="0">
                <a:solidFill>
                  <a:schemeClr val="tx1"/>
                </a:solidFill>
              </a:rPr>
              <a:t>,0]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B[n-1,n]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17F05F-7C8A-43D7-9F01-60E9CF46069A}"/>
              </a:ext>
            </a:extLst>
          </p:cNvPr>
          <p:cNvSpPr/>
          <p:nvPr/>
        </p:nvSpPr>
        <p:spPr>
          <a:xfrm>
            <a:off x="7087824" y="3890587"/>
            <a:ext cx="1594580" cy="311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9FF053-0F5D-471E-8425-959939336EB3}"/>
              </a:ext>
            </a:extLst>
          </p:cNvPr>
          <p:cNvCxnSpPr/>
          <p:nvPr/>
        </p:nvCxnSpPr>
        <p:spPr>
          <a:xfrm>
            <a:off x="6764456" y="2044371"/>
            <a:ext cx="322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AA4B06-6D70-445E-A988-F52E928028CE}"/>
              </a:ext>
            </a:extLst>
          </p:cNvPr>
          <p:cNvCxnSpPr/>
          <p:nvPr/>
        </p:nvCxnSpPr>
        <p:spPr>
          <a:xfrm>
            <a:off x="6766042" y="3067210"/>
            <a:ext cx="322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D4A4720-CEEF-4F04-9E75-138B25A9EF5E}"/>
              </a:ext>
            </a:extLst>
          </p:cNvPr>
          <p:cNvCxnSpPr/>
          <p:nvPr/>
        </p:nvCxnSpPr>
        <p:spPr>
          <a:xfrm>
            <a:off x="6764456" y="4364075"/>
            <a:ext cx="322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EB400E-2F4B-4B91-86CE-F870ABE02B16}"/>
              </a:ext>
            </a:extLst>
          </p:cNvPr>
          <p:cNvSpPr txBox="1"/>
          <p:nvPr/>
        </p:nvSpPr>
        <p:spPr>
          <a:xfrm>
            <a:off x="6464906" y="1813538"/>
            <a:ext cx="27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k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6489B57-3A35-405B-96E6-B0C5E94C38E0}"/>
              </a:ext>
            </a:extLst>
          </p:cNvPr>
          <p:cNvSpPr/>
          <p:nvPr/>
        </p:nvSpPr>
        <p:spPr>
          <a:xfrm>
            <a:off x="1682320" y="4408464"/>
            <a:ext cx="4306196" cy="51420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实验：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两个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1000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阶矩阵相乘，用时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8.5s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64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3A5F6-FC36-4F71-B891-170AEB1D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基于局部性原理的性能提升</a:t>
            </a:r>
            <a:r>
              <a:rPr lang="en-US" altLang="zh-CN" dirty="0"/>
              <a:t>:</a:t>
            </a:r>
            <a:r>
              <a:rPr lang="zh-CN" altLang="en-US" dirty="0"/>
              <a:t>改进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0377C-BDFB-4B6D-95F3-FF90E596BC4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kern="0" dirty="0">
                <a:cs typeface="宋体" panose="02010600030101010101" pitchFamily="2" charset="-122"/>
              </a:rPr>
              <a:t>在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最内层循环，随着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j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加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1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，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C[</a:t>
            </a:r>
            <a:r>
              <a:rPr lang="en-US" altLang="zh-CN" kern="0" dirty="0" err="1">
                <a:effectLst/>
                <a:cs typeface="宋体" panose="02010600030101010101" pitchFamily="2" charset="-122"/>
              </a:rPr>
              <a:t>i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][</a:t>
            </a:r>
            <a:r>
              <a:rPr lang="en-US" altLang="zh-CN" kern="0" dirty="0">
                <a:cs typeface="宋体" panose="02010600030101010101" pitchFamily="2" charset="-122"/>
              </a:rPr>
              <a:t>j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]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和</a:t>
            </a:r>
            <a:r>
              <a:rPr lang="en-US" altLang="zh-CN" kern="0" dirty="0">
                <a:effectLst/>
              </a:rPr>
              <a:t>B[k][j]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都是每次只加</a:t>
            </a:r>
            <a:r>
              <a:rPr lang="en-US" altLang="zh-CN" kern="0" dirty="0">
                <a:effectLst/>
              </a:rPr>
              <a:t>1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，符合空间局部性</a:t>
            </a:r>
            <a:r>
              <a:rPr lang="zh-CN" altLang="zh-CN" kern="0" dirty="0">
                <a:cs typeface="宋体" panose="02010600030101010101" pitchFamily="2" charset="-122"/>
              </a:rPr>
              <a:t>原理，每次内存读取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是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依次读取</a:t>
            </a:r>
            <a:r>
              <a:rPr lang="en-US" altLang="zh-CN" kern="0" dirty="0">
                <a:effectLst/>
                <a:cs typeface="宋体" panose="02010600030101010101" pitchFamily="2" charset="-122"/>
              </a:rPr>
              <a:t>cache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、内存中相邻字节内容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，没有大幅度跳跃</a:t>
            </a:r>
            <a:endParaRPr lang="en-US" altLang="zh-CN" kern="0" dirty="0">
              <a:effectLst/>
              <a:cs typeface="宋体" panose="02010600030101010101" pitchFamily="2" charset="-122"/>
            </a:endParaRPr>
          </a:p>
          <a:p>
            <a:r>
              <a:rPr lang="en-US" altLang="zh-CN" kern="0" dirty="0">
                <a:effectLst/>
              </a:rPr>
              <a:t>A[</a:t>
            </a:r>
            <a:r>
              <a:rPr lang="en-US" altLang="zh-CN" kern="0" dirty="0" err="1">
                <a:effectLst/>
              </a:rPr>
              <a:t>i</a:t>
            </a:r>
            <a:r>
              <a:rPr lang="en-US" altLang="zh-CN" kern="0" dirty="0">
                <a:effectLst/>
              </a:rPr>
              <a:t>][k]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在中间层循环是跳跃的，但是中间层执行的没有底层那么多，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并且将</a:t>
            </a:r>
            <a:r>
              <a:rPr lang="en-US" altLang="zh-CN" kern="0" dirty="0">
                <a:effectLst/>
              </a:rPr>
              <a:t>A[</a:t>
            </a:r>
            <a:r>
              <a:rPr lang="en-US" altLang="zh-CN" kern="0" dirty="0" err="1">
                <a:effectLst/>
              </a:rPr>
              <a:t>i</a:t>
            </a:r>
            <a:r>
              <a:rPr lang="en-US" altLang="zh-CN" kern="0" dirty="0">
                <a:effectLst/>
              </a:rPr>
              <a:t>][k]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赋给了局部变量</a:t>
            </a:r>
            <a:r>
              <a:rPr lang="en-US" altLang="zh-CN" kern="0" dirty="0">
                <a:solidFill>
                  <a:srgbClr val="FF0000"/>
                </a:solidFill>
                <a:effectLst/>
              </a:rPr>
              <a:t>r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，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程序编译时，</a:t>
            </a:r>
            <a:r>
              <a:rPr lang="en-US" altLang="zh-CN" kern="0" dirty="0">
                <a:effectLst/>
              </a:rPr>
              <a:t>r</a:t>
            </a:r>
            <a:r>
              <a:rPr lang="zh-CN" altLang="en-US" kern="0" dirty="0">
                <a:effectLst/>
              </a:rPr>
              <a:t>存储在</a:t>
            </a:r>
            <a:r>
              <a:rPr lang="en-US" altLang="zh-CN" kern="0" dirty="0">
                <a:effectLst/>
              </a:rPr>
              <a:t>CPU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寄存器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中（？）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，最</a:t>
            </a:r>
            <a:r>
              <a:rPr lang="zh-CN" altLang="en-US" kern="0" dirty="0">
                <a:effectLst/>
                <a:cs typeface="宋体" panose="02010600030101010101" pitchFamily="2" charset="-122"/>
              </a:rPr>
              <a:t>内</a:t>
            </a:r>
            <a:r>
              <a:rPr lang="zh-CN" altLang="zh-CN" kern="0" dirty="0">
                <a:effectLst/>
                <a:cs typeface="宋体" panose="02010600030101010101" pitchFamily="2" charset="-122"/>
              </a:rPr>
              <a:t>层循环程序读取寄存器的时间几乎可以忽略不计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0D3AD4-0A00-4DDF-8DD1-ED6D7D5E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43A0F-8156-4ECA-8956-533CEA91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053960-8548-474B-BA95-C6E53340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7926AF-E2E1-4062-BA11-54A269B9F3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9" y="890200"/>
            <a:ext cx="5725351" cy="25055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9AE6A43-EB3E-4987-9BF8-E26C3D4ED4F9}"/>
              </a:ext>
            </a:extLst>
          </p:cNvPr>
          <p:cNvSpPr/>
          <p:nvPr/>
        </p:nvSpPr>
        <p:spPr>
          <a:xfrm>
            <a:off x="4341181" y="2702884"/>
            <a:ext cx="4273517" cy="52478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实验：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两个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1000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阶矩阵相乘，用时</a:t>
            </a:r>
            <a:r>
              <a:rPr lang="en-US" altLang="zh-CN" kern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1.57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5A06A7C-3DEC-459D-911A-A3C6A2427C2C}"/>
              </a:ext>
            </a:extLst>
          </p:cNvPr>
          <p:cNvCxnSpPr/>
          <p:nvPr/>
        </p:nvCxnSpPr>
        <p:spPr>
          <a:xfrm flipV="1">
            <a:off x="1384917" y="2041864"/>
            <a:ext cx="514904" cy="13871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C440226F-E65B-4C87-8B22-82A74313B600}"/>
              </a:ext>
            </a:extLst>
          </p:cNvPr>
          <p:cNvSpPr/>
          <p:nvPr/>
        </p:nvSpPr>
        <p:spPr>
          <a:xfrm>
            <a:off x="3653161" y="2117322"/>
            <a:ext cx="346229" cy="292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8FF9E1C-C1B2-4257-B389-CC943A6746D2}"/>
              </a:ext>
            </a:extLst>
          </p:cNvPr>
          <p:cNvCxnSpPr>
            <a:cxnSpLocks/>
          </p:cNvCxnSpPr>
          <p:nvPr/>
        </p:nvCxnSpPr>
        <p:spPr>
          <a:xfrm flipH="1" flipV="1">
            <a:off x="3848897" y="2410287"/>
            <a:ext cx="1047138" cy="28719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269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F613A-8B57-47B4-8BAE-CD571874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zh-CN" dirty="0"/>
              <a:t>矩阵分块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4B63B-5F8C-469F-8F17-AF66EFF9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kern="0" dirty="0"/>
              <a:t>矩阵分块，</a:t>
            </a:r>
            <a:r>
              <a:rPr lang="en-US" altLang="zh-CN" kern="0" dirty="0"/>
              <a:t>CPU</a:t>
            </a:r>
            <a:r>
              <a:rPr lang="zh-CN" altLang="en-US" kern="0" dirty="0"/>
              <a:t>可以将一部分内存中的计算结果、数据移入缓存</a:t>
            </a:r>
            <a:r>
              <a:rPr lang="en-US" altLang="zh-CN" kern="0" dirty="0"/>
              <a:t>cache</a:t>
            </a:r>
            <a:r>
              <a:rPr lang="zh-CN" altLang="en-US" kern="0" dirty="0"/>
              <a:t>，提高缓存命中率</a:t>
            </a:r>
            <a:endParaRPr lang="en-US" altLang="zh-CN" kern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F88CC-FBC5-4609-8236-F18384B9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F9DEEB-F8DC-4CCC-8B0A-10D08859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4A8C60-B61D-4A89-B0EA-11EF57BF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D55415-9CC6-4331-85CD-D236ECAF13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45" y="1767190"/>
            <a:ext cx="5389880" cy="74606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CCA7D07-00F9-4B12-8607-3AB651B88DC7}"/>
              </a:ext>
            </a:extLst>
          </p:cNvPr>
          <p:cNvSpPr/>
          <p:nvPr/>
        </p:nvSpPr>
        <p:spPr>
          <a:xfrm>
            <a:off x="4747051" y="1326743"/>
            <a:ext cx="4273517" cy="52478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实验：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两个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1000</a:t>
            </a:r>
            <a:r>
              <a:rPr lang="zh-CN" altLang="zh-CN" sz="1800" kern="0" dirty="0">
                <a:solidFill>
                  <a:srgbClr val="C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阶矩阵相乘，用时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0.73</a:t>
            </a:r>
            <a:r>
              <a:rPr lang="en-US" altLang="zh-CN" sz="1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60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C052A9-BCF8-4C2B-996D-3EDCD7FF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D74F44-43E6-44EC-B7B5-C78A3645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5ED4EE-1CB1-4750-A12D-785ED111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3DC45C-E40F-4BDD-9F6E-ADCF16DE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0C9693-055E-4066-9687-0D8E1C07DA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37" y="-955875"/>
            <a:ext cx="5389880" cy="746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355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7050F-DB74-4728-9F29-A0CB5449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矩阵乘的通信成本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299A4-7FC6-48AB-9625-28C5DF35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基于分治的大规模矩阵乘需要采用分布式计算方法，分解后的各个子矩阵相乘被安排在多个计算节点上同时并行执行，需要考虑节点间的通信成本</a:t>
            </a:r>
            <a:endParaRPr lang="en-US" altLang="zh-CN" dirty="0"/>
          </a:p>
          <a:p>
            <a:pPr lvl="1"/>
            <a:r>
              <a:rPr lang="zh-CN" altLang="en-US" dirty="0"/>
              <a:t>分布式计算</a:t>
            </a:r>
            <a:r>
              <a:rPr lang="en-US" altLang="zh-CN" dirty="0"/>
              <a:t>cost = </a:t>
            </a:r>
            <a:r>
              <a:rPr lang="zh-CN" altLang="en-US" dirty="0"/>
              <a:t>节点上子任务计算</a:t>
            </a:r>
            <a:r>
              <a:rPr lang="en-US" altLang="zh-CN" dirty="0"/>
              <a:t>cost + </a:t>
            </a:r>
            <a:r>
              <a:rPr lang="zh-CN" altLang="en-US" dirty="0"/>
              <a:t>节点间通信</a:t>
            </a:r>
            <a:r>
              <a:rPr lang="en-US" altLang="zh-CN" dirty="0"/>
              <a:t>cost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D840B-1D8D-413F-B660-C19B2606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0160E-0AC9-4EEA-B60B-77AF720A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0BF39-FFA0-439B-8B9E-20C36B1D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63FA81D-3100-477C-911D-067E98730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79944"/>
              </p:ext>
            </p:extLst>
          </p:nvPr>
        </p:nvGraphicFramePr>
        <p:xfrm>
          <a:off x="3289300" y="2952750"/>
          <a:ext cx="222885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228811" imgH="2983132" progId="AcroExch.Document.DC">
                  <p:embed/>
                </p:oleObj>
              </mc:Choice>
              <mc:Fallback>
                <p:oleObj name="Acrobat Document" r:id="rId2" imgW="2228811" imgH="298313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9300" y="2952750"/>
                        <a:ext cx="2228850" cy="298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F704959-E6C0-46ED-8B53-24E1EC4B1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64885"/>
              </p:ext>
            </p:extLst>
          </p:nvPr>
        </p:nvGraphicFramePr>
        <p:xfrm>
          <a:off x="780770" y="4508143"/>
          <a:ext cx="17446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1745280" imgH="430920" progId="Package">
                  <p:embed/>
                </p:oleObj>
              </mc:Choice>
              <mc:Fallback>
                <p:oleObj name="包装程序外壳对象" showAsIcon="1" r:id="rId4" imgW="1745280" imgH="430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0770" y="4508143"/>
                        <a:ext cx="1744662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73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D3889-8247-4EC1-9442-B203E11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设计思想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74D7B3-B9CC-45FE-AC13-62FAB5D3B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各小规模的子问题独立求解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各子问题的解合并为一个更大规模的问题的解，自底向上逐步求出原问题解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66620E-F09B-42B5-A030-D11E5E10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68655-74AA-45E0-A636-838F4EF3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C8D1AF-7ED3-4521-A8EE-1891ABE3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931792B-3555-4C35-8C14-71039E442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270" y="2939066"/>
            <a:ext cx="800100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latin typeface="Arial Rounded MT Bold" pitchFamily="34" charset="0"/>
              </a:rPr>
              <a:t>n</a:t>
            </a:r>
          </a:p>
        </p:txBody>
      </p:sp>
      <p:cxnSp>
        <p:nvCxnSpPr>
          <p:cNvPr id="8" name="AutoShape 5">
            <a:extLst>
              <a:ext uri="{FF2B5EF4-FFF2-40B4-BE49-F238E27FC236}">
                <a16:creationId xmlns:a16="http://schemas.microsoft.com/office/drawing/2014/main" id="{8DC2AAFE-D024-4F4A-A697-A9870AAB7AFB}"/>
              </a:ext>
            </a:extLst>
          </p:cNvPr>
          <p:cNvCxnSpPr>
            <a:cxnSpLocks noChangeShapeType="1"/>
            <a:stCxn id="7" idx="4"/>
            <a:endCxn id="45" idx="0"/>
          </p:cNvCxnSpPr>
          <p:nvPr/>
        </p:nvCxnSpPr>
        <p:spPr bwMode="auto">
          <a:xfrm>
            <a:off x="4557320" y="3548666"/>
            <a:ext cx="3517107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93A01420-C4D1-4C2B-AF13-1A2292D6685E}"/>
              </a:ext>
            </a:extLst>
          </p:cNvPr>
          <p:cNvCxnSpPr>
            <a:cxnSpLocks noChangeShapeType="1"/>
            <a:stCxn id="7" idx="4"/>
            <a:endCxn id="15" idx="0"/>
          </p:cNvCxnSpPr>
          <p:nvPr/>
        </p:nvCxnSpPr>
        <p:spPr bwMode="auto">
          <a:xfrm flipH="1">
            <a:off x="1162452" y="3548666"/>
            <a:ext cx="3394868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1D068BE8-9FC4-4CD8-9679-973A454CC753}"/>
              </a:ext>
            </a:extLst>
          </p:cNvPr>
          <p:cNvCxnSpPr>
            <a:cxnSpLocks noChangeShapeType="1"/>
            <a:stCxn id="7" idx="4"/>
            <a:endCxn id="25" idx="0"/>
          </p:cNvCxnSpPr>
          <p:nvPr/>
        </p:nvCxnSpPr>
        <p:spPr bwMode="auto">
          <a:xfrm flipH="1">
            <a:off x="3538940" y="3548666"/>
            <a:ext cx="1018380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7223A228-5B4B-4784-9126-7C82347EB0FD}"/>
              </a:ext>
            </a:extLst>
          </p:cNvPr>
          <p:cNvCxnSpPr>
            <a:cxnSpLocks noChangeShapeType="1"/>
            <a:stCxn id="7" idx="4"/>
            <a:endCxn id="35" idx="0"/>
          </p:cNvCxnSpPr>
          <p:nvPr/>
        </p:nvCxnSpPr>
        <p:spPr bwMode="auto">
          <a:xfrm>
            <a:off x="4557320" y="3548666"/>
            <a:ext cx="1286670" cy="903287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AutoShape 9">
            <a:extLst>
              <a:ext uri="{FF2B5EF4-FFF2-40B4-BE49-F238E27FC236}">
                <a16:creationId xmlns:a16="http://schemas.microsoft.com/office/drawing/2014/main" id="{EDAFA9B6-E175-4AB4-BE87-C7AD14FFD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07" y="2653316"/>
            <a:ext cx="1295400" cy="1066800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3200">
                <a:latin typeface="Arial Rounded MT Bold" pitchFamily="34" charset="0"/>
              </a:rPr>
              <a:t>T(n)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8B1132E-C269-481C-94C3-3A93694DC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207" y="2988278"/>
            <a:ext cx="1066800" cy="579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>
                <a:latin typeface="Arial Rounded MT Bold" pitchFamily="34" charset="0"/>
              </a:rPr>
              <a:t>=</a:t>
            </a: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CBC93116-E997-468C-B395-CEF16B08B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95" y="4451953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 dirty="0">
                <a:latin typeface="Arial Rounded MT Bold" pitchFamily="34" charset="0"/>
              </a:rPr>
              <a:t>n/2</a:t>
            </a:r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5939B5CB-E23F-407C-B649-714F36F0DADE}"/>
              </a:ext>
            </a:extLst>
          </p:cNvPr>
          <p:cNvCxnSpPr>
            <a:cxnSpLocks noChangeShapeType="1"/>
            <a:stCxn id="15" idx="4"/>
            <a:endCxn id="23" idx="0"/>
          </p:cNvCxnSpPr>
          <p:nvPr/>
        </p:nvCxnSpPr>
        <p:spPr bwMode="auto">
          <a:xfrm>
            <a:off x="1161657" y="4955191"/>
            <a:ext cx="76676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E862EF16-06B4-4C56-BCC1-C9AB5F140A01}"/>
              </a:ext>
            </a:extLst>
          </p:cNvPr>
          <p:cNvCxnSpPr>
            <a:cxnSpLocks noChangeShapeType="1"/>
            <a:stCxn id="15" idx="4"/>
            <a:endCxn id="20" idx="0"/>
          </p:cNvCxnSpPr>
          <p:nvPr/>
        </p:nvCxnSpPr>
        <p:spPr bwMode="auto">
          <a:xfrm flipH="1">
            <a:off x="299645" y="4955191"/>
            <a:ext cx="86201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15">
            <a:extLst>
              <a:ext uri="{FF2B5EF4-FFF2-40B4-BE49-F238E27FC236}">
                <a16:creationId xmlns:a16="http://schemas.microsoft.com/office/drawing/2014/main" id="{54E66620-19EF-4304-BDCB-DA959393E527}"/>
              </a:ext>
            </a:extLst>
          </p:cNvPr>
          <p:cNvCxnSpPr>
            <a:cxnSpLocks noChangeShapeType="1"/>
            <a:stCxn id="15" idx="4"/>
            <a:endCxn id="21" idx="0"/>
          </p:cNvCxnSpPr>
          <p:nvPr/>
        </p:nvCxnSpPr>
        <p:spPr bwMode="auto">
          <a:xfrm flipH="1">
            <a:off x="842570" y="4955191"/>
            <a:ext cx="31908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AutoShape 16">
            <a:extLst>
              <a:ext uri="{FF2B5EF4-FFF2-40B4-BE49-F238E27FC236}">
                <a16:creationId xmlns:a16="http://schemas.microsoft.com/office/drawing/2014/main" id="{0E404DB5-0015-4E25-B460-F5C6971668C8}"/>
              </a:ext>
            </a:extLst>
          </p:cNvPr>
          <p:cNvCxnSpPr>
            <a:cxnSpLocks noChangeShapeType="1"/>
            <a:stCxn id="15" idx="4"/>
            <a:endCxn id="22" idx="0"/>
          </p:cNvCxnSpPr>
          <p:nvPr/>
        </p:nvCxnSpPr>
        <p:spPr bwMode="auto">
          <a:xfrm>
            <a:off x="1161657" y="4955191"/>
            <a:ext cx="22383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AutoShape 17">
            <a:extLst>
              <a:ext uri="{FF2B5EF4-FFF2-40B4-BE49-F238E27FC236}">
                <a16:creationId xmlns:a16="http://schemas.microsoft.com/office/drawing/2014/main" id="{20B86BD7-E706-4B04-92C4-09C177B29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32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A5B5CE49-7BA0-4018-AA43-8B613D142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57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8A8C7267-A072-4E1E-8921-572449C27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282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DF59E1F3-2019-4AEB-8CF1-53A89654C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3795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3D9F6F5C-EE56-4225-9F22-4735E76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183" y="4451953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>
                <a:latin typeface="Arial Rounded MT Bold" pitchFamily="34" charset="0"/>
              </a:rPr>
              <a:t>n/2</a:t>
            </a:r>
          </a:p>
        </p:txBody>
      </p:sp>
      <p:cxnSp>
        <p:nvCxnSpPr>
          <p:cNvPr id="26" name="AutoShape 23">
            <a:extLst>
              <a:ext uri="{FF2B5EF4-FFF2-40B4-BE49-F238E27FC236}">
                <a16:creationId xmlns:a16="http://schemas.microsoft.com/office/drawing/2014/main" id="{BD62663C-050C-4F13-AD73-A755A738B782}"/>
              </a:ext>
            </a:extLst>
          </p:cNvPr>
          <p:cNvCxnSpPr>
            <a:cxnSpLocks noChangeShapeType="1"/>
            <a:stCxn id="25" idx="4"/>
            <a:endCxn id="33" idx="0"/>
          </p:cNvCxnSpPr>
          <p:nvPr/>
        </p:nvCxnSpPr>
        <p:spPr bwMode="auto">
          <a:xfrm>
            <a:off x="3538145" y="4955191"/>
            <a:ext cx="76676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24">
            <a:extLst>
              <a:ext uri="{FF2B5EF4-FFF2-40B4-BE49-F238E27FC236}">
                <a16:creationId xmlns:a16="http://schemas.microsoft.com/office/drawing/2014/main" id="{1FB69E50-3657-44FA-8F49-0478D38BCE52}"/>
              </a:ext>
            </a:extLst>
          </p:cNvPr>
          <p:cNvCxnSpPr>
            <a:cxnSpLocks noChangeShapeType="1"/>
            <a:stCxn id="25" idx="4"/>
            <a:endCxn id="30" idx="0"/>
          </p:cNvCxnSpPr>
          <p:nvPr/>
        </p:nvCxnSpPr>
        <p:spPr bwMode="auto">
          <a:xfrm flipH="1">
            <a:off x="2676133" y="4955191"/>
            <a:ext cx="86201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25">
            <a:extLst>
              <a:ext uri="{FF2B5EF4-FFF2-40B4-BE49-F238E27FC236}">
                <a16:creationId xmlns:a16="http://schemas.microsoft.com/office/drawing/2014/main" id="{412CA88F-3C19-438C-B56F-033ADCE6D131}"/>
              </a:ext>
            </a:extLst>
          </p:cNvPr>
          <p:cNvCxnSpPr>
            <a:cxnSpLocks noChangeShapeType="1"/>
            <a:stCxn id="25" idx="4"/>
            <a:endCxn id="31" idx="0"/>
          </p:cNvCxnSpPr>
          <p:nvPr/>
        </p:nvCxnSpPr>
        <p:spPr bwMode="auto">
          <a:xfrm flipH="1">
            <a:off x="3219058" y="4955191"/>
            <a:ext cx="31908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" name="AutoShape 26">
            <a:extLst>
              <a:ext uri="{FF2B5EF4-FFF2-40B4-BE49-F238E27FC236}">
                <a16:creationId xmlns:a16="http://schemas.microsoft.com/office/drawing/2014/main" id="{2E170C59-D0B5-4E36-9A84-AA75C6B3823D}"/>
              </a:ext>
            </a:extLst>
          </p:cNvPr>
          <p:cNvCxnSpPr>
            <a:cxnSpLocks noChangeShapeType="1"/>
            <a:stCxn id="25" idx="4"/>
            <a:endCxn id="32" idx="0"/>
          </p:cNvCxnSpPr>
          <p:nvPr/>
        </p:nvCxnSpPr>
        <p:spPr bwMode="auto">
          <a:xfrm>
            <a:off x="3538145" y="4955191"/>
            <a:ext cx="22383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0" name="AutoShape 27">
            <a:extLst>
              <a:ext uri="{FF2B5EF4-FFF2-40B4-BE49-F238E27FC236}">
                <a16:creationId xmlns:a16="http://schemas.microsoft.com/office/drawing/2014/main" id="{59A7DCE3-C116-4EAA-B7E4-2A4D65192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920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75FB0E4A-1972-4574-BC62-5365E4C2D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845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32" name="AutoShape 29">
            <a:extLst>
              <a:ext uri="{FF2B5EF4-FFF2-40B4-BE49-F238E27FC236}">
                <a16:creationId xmlns:a16="http://schemas.microsoft.com/office/drawing/2014/main" id="{3B84B767-5372-4EA2-B418-5D3FC25B6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770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3ABDCA4A-8384-4610-A060-0F0B16EF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283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BB667370-DA62-4224-9016-D10CA8C0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233" y="4451953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>
                <a:latin typeface="Arial Rounded MT Bold" pitchFamily="34" charset="0"/>
              </a:rPr>
              <a:t>n/2</a:t>
            </a:r>
          </a:p>
        </p:txBody>
      </p: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903EB4DF-4607-4FBB-BC50-0BB7A0726B0E}"/>
              </a:ext>
            </a:extLst>
          </p:cNvPr>
          <p:cNvCxnSpPr>
            <a:cxnSpLocks noChangeShapeType="1"/>
            <a:stCxn id="35" idx="4"/>
            <a:endCxn id="43" idx="0"/>
          </p:cNvCxnSpPr>
          <p:nvPr/>
        </p:nvCxnSpPr>
        <p:spPr bwMode="auto">
          <a:xfrm>
            <a:off x="5843195" y="4955191"/>
            <a:ext cx="76676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AutoShape 34">
            <a:extLst>
              <a:ext uri="{FF2B5EF4-FFF2-40B4-BE49-F238E27FC236}">
                <a16:creationId xmlns:a16="http://schemas.microsoft.com/office/drawing/2014/main" id="{CBC2EFEF-B03B-400A-9BE6-AC88E49F8A8B}"/>
              </a:ext>
            </a:extLst>
          </p:cNvPr>
          <p:cNvCxnSpPr>
            <a:cxnSpLocks noChangeShapeType="1"/>
            <a:stCxn id="35" idx="4"/>
            <a:endCxn id="40" idx="0"/>
          </p:cNvCxnSpPr>
          <p:nvPr/>
        </p:nvCxnSpPr>
        <p:spPr bwMode="auto">
          <a:xfrm flipH="1">
            <a:off x="4981183" y="4955191"/>
            <a:ext cx="86201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00D7376F-FBEB-452E-9DFA-54E5E66606DC}"/>
              </a:ext>
            </a:extLst>
          </p:cNvPr>
          <p:cNvCxnSpPr>
            <a:cxnSpLocks noChangeShapeType="1"/>
            <a:stCxn id="35" idx="4"/>
            <a:endCxn id="41" idx="0"/>
          </p:cNvCxnSpPr>
          <p:nvPr/>
        </p:nvCxnSpPr>
        <p:spPr bwMode="auto">
          <a:xfrm flipH="1">
            <a:off x="5524108" y="4955191"/>
            <a:ext cx="31908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D0B41B96-EBDA-44CA-95DF-BD286E0587AA}"/>
              </a:ext>
            </a:extLst>
          </p:cNvPr>
          <p:cNvCxnSpPr>
            <a:cxnSpLocks noChangeShapeType="1"/>
            <a:stCxn id="35" idx="4"/>
            <a:endCxn id="42" idx="0"/>
          </p:cNvCxnSpPr>
          <p:nvPr/>
        </p:nvCxnSpPr>
        <p:spPr bwMode="auto">
          <a:xfrm>
            <a:off x="5843195" y="4955191"/>
            <a:ext cx="22383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" name="AutoShape 37">
            <a:extLst>
              <a:ext uri="{FF2B5EF4-FFF2-40B4-BE49-F238E27FC236}">
                <a16:creationId xmlns:a16="http://schemas.microsoft.com/office/drawing/2014/main" id="{7523FD81-C257-43D8-BED9-CFE108C7B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70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41" name="AutoShape 38">
            <a:extLst>
              <a:ext uri="{FF2B5EF4-FFF2-40B4-BE49-F238E27FC236}">
                <a16:creationId xmlns:a16="http://schemas.microsoft.com/office/drawing/2014/main" id="{C13F69A5-7204-4EBD-B6E0-7A0A9635A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895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42" name="AutoShape 39">
            <a:extLst>
              <a:ext uri="{FF2B5EF4-FFF2-40B4-BE49-F238E27FC236}">
                <a16:creationId xmlns:a16="http://schemas.microsoft.com/office/drawing/2014/main" id="{02C1CC6F-5F1E-412A-A344-2CAD5C2D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820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43" name="AutoShape 40">
            <a:extLst>
              <a:ext uri="{FF2B5EF4-FFF2-40B4-BE49-F238E27FC236}">
                <a16:creationId xmlns:a16="http://schemas.microsoft.com/office/drawing/2014/main" id="{D1A28B57-E631-4681-BF10-C50890ED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333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538F016F-102A-4331-A369-6C0B2653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670" y="4451953"/>
            <a:ext cx="671513" cy="4953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800">
                <a:latin typeface="Arial Rounded MT Bold" pitchFamily="34" charset="0"/>
              </a:rPr>
              <a:t>n/2</a:t>
            </a:r>
          </a:p>
        </p:txBody>
      </p:sp>
      <p:cxnSp>
        <p:nvCxnSpPr>
          <p:cNvPr id="46" name="AutoShape 43">
            <a:extLst>
              <a:ext uri="{FF2B5EF4-FFF2-40B4-BE49-F238E27FC236}">
                <a16:creationId xmlns:a16="http://schemas.microsoft.com/office/drawing/2014/main" id="{F0FB1E63-1050-497A-B609-9CAF85C1FECC}"/>
              </a:ext>
            </a:extLst>
          </p:cNvPr>
          <p:cNvCxnSpPr>
            <a:cxnSpLocks noChangeShapeType="1"/>
            <a:stCxn id="45" idx="4"/>
            <a:endCxn id="53" idx="0"/>
          </p:cNvCxnSpPr>
          <p:nvPr/>
        </p:nvCxnSpPr>
        <p:spPr bwMode="auto">
          <a:xfrm>
            <a:off x="8073632" y="4955191"/>
            <a:ext cx="76676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7" name="AutoShape 44">
            <a:extLst>
              <a:ext uri="{FF2B5EF4-FFF2-40B4-BE49-F238E27FC236}">
                <a16:creationId xmlns:a16="http://schemas.microsoft.com/office/drawing/2014/main" id="{4173C9D1-C2F2-4773-97C9-C5C50C955F74}"/>
              </a:ext>
            </a:extLst>
          </p:cNvPr>
          <p:cNvCxnSpPr>
            <a:cxnSpLocks noChangeShapeType="1"/>
            <a:stCxn id="45" idx="4"/>
            <a:endCxn id="50" idx="0"/>
          </p:cNvCxnSpPr>
          <p:nvPr/>
        </p:nvCxnSpPr>
        <p:spPr bwMode="auto">
          <a:xfrm flipH="1">
            <a:off x="7211620" y="4955191"/>
            <a:ext cx="862013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AutoShape 45">
            <a:extLst>
              <a:ext uri="{FF2B5EF4-FFF2-40B4-BE49-F238E27FC236}">
                <a16:creationId xmlns:a16="http://schemas.microsoft.com/office/drawing/2014/main" id="{66B2DD3C-1AC0-48E2-A518-3AAB0F7620CD}"/>
              </a:ext>
            </a:extLst>
          </p:cNvPr>
          <p:cNvCxnSpPr>
            <a:cxnSpLocks noChangeShapeType="1"/>
            <a:stCxn id="45" idx="4"/>
            <a:endCxn id="51" idx="0"/>
          </p:cNvCxnSpPr>
          <p:nvPr/>
        </p:nvCxnSpPr>
        <p:spPr bwMode="auto">
          <a:xfrm flipH="1">
            <a:off x="7754545" y="4955191"/>
            <a:ext cx="31908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9" name="AutoShape 46">
            <a:extLst>
              <a:ext uri="{FF2B5EF4-FFF2-40B4-BE49-F238E27FC236}">
                <a16:creationId xmlns:a16="http://schemas.microsoft.com/office/drawing/2014/main" id="{209EA8DD-4FCD-4641-A3D0-585B597F41C6}"/>
              </a:ext>
            </a:extLst>
          </p:cNvPr>
          <p:cNvCxnSpPr>
            <a:cxnSpLocks noChangeShapeType="1"/>
            <a:stCxn id="45" idx="4"/>
            <a:endCxn id="52" idx="0"/>
          </p:cNvCxnSpPr>
          <p:nvPr/>
        </p:nvCxnSpPr>
        <p:spPr bwMode="auto">
          <a:xfrm>
            <a:off x="8073632" y="4955191"/>
            <a:ext cx="223838" cy="64293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0" name="AutoShape 47">
            <a:extLst>
              <a:ext uri="{FF2B5EF4-FFF2-40B4-BE49-F238E27FC236}">
                <a16:creationId xmlns:a16="http://schemas.microsoft.com/office/drawing/2014/main" id="{61F41B32-EE72-4815-9FAE-FA7FA4820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407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51" name="AutoShape 48">
            <a:extLst>
              <a:ext uri="{FF2B5EF4-FFF2-40B4-BE49-F238E27FC236}">
                <a16:creationId xmlns:a16="http://schemas.microsoft.com/office/drawing/2014/main" id="{90B0C9D0-5463-48E1-A3AD-389E58F8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332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52" name="AutoShape 49">
            <a:extLst>
              <a:ext uri="{FF2B5EF4-FFF2-40B4-BE49-F238E27FC236}">
                <a16:creationId xmlns:a16="http://schemas.microsoft.com/office/drawing/2014/main" id="{98C98F8C-925A-40F7-BD50-99B30A30B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257" y="5606066"/>
            <a:ext cx="352425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  <p:sp>
        <p:nvSpPr>
          <p:cNvPr id="53" name="AutoShape 50">
            <a:extLst>
              <a:ext uri="{FF2B5EF4-FFF2-40B4-BE49-F238E27FC236}">
                <a16:creationId xmlns:a16="http://schemas.microsoft.com/office/drawing/2014/main" id="{26A70F9A-C6C4-4971-BE28-F0114106F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770" y="5606066"/>
            <a:ext cx="350838" cy="268288"/>
          </a:xfrm>
          <a:prstGeom prst="triangle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600" b="1">
                <a:latin typeface="Arial Rounded MT Bold" pitchFamily="34" charset="0"/>
              </a:rPr>
              <a:t>T(n/4)</a:t>
            </a:r>
          </a:p>
        </p:txBody>
      </p:sp>
    </p:spTree>
    <p:extLst>
      <p:ext uri="{BB962C8B-B14F-4D97-AF65-F5344CB8AC3E}">
        <p14:creationId xmlns:p14="http://schemas.microsoft.com/office/powerpoint/2010/main" val="2127505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A7C90-6101-435D-B70B-F7AD769D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快速排序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539C96-EE2B-4A9E-B12B-22408AA18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排序</a:t>
                </a:r>
                <a:r>
                  <a:rPr lang="en-US" altLang="zh-CN" dirty="0"/>
                  <a:t>(sorting)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Degree of Disorder</a:t>
                </a:r>
                <a:endParaRPr lang="en-US" altLang="zh-CN" dirty="0"/>
              </a:p>
              <a:p>
                <a:pPr lvl="1"/>
                <a:r>
                  <a:rPr lang="zh-CN" altLang="en-US" sz="2400" dirty="0"/>
                  <a:t>给定长度为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、需要排序（从小到大）的序列</a:t>
                </a:r>
                <a:endParaRPr lang="en-US" altLang="zh-CN" dirty="0"/>
              </a:p>
              <a:p>
                <a:pPr marL="0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         </a:t>
                </a:r>
                <a:r>
                  <a:rPr lang="en-US" altLang="zh-CN" sz="2400" dirty="0"/>
                  <a:t>SEQ(n)={x(i),  0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sz="2400" dirty="0"/>
                  <a:t>i</a:t>
                </a:r>
                <a:r>
                  <a:rPr lang="en-US" altLang="zh-CN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sz="2400" dirty="0"/>
                  <a:t> n-1} = {x(0), x(1), …, x(n-1)}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:r>
                  <a:rPr lang="zh-CN" altLang="en-US" sz="2400" dirty="0"/>
                  <a:t>，定义</a:t>
                </a:r>
                <a:r>
                  <a:rPr lang="en-US" altLang="zh-CN" sz="2400" dirty="0"/>
                  <a:t>SEQ(n)</a:t>
                </a:r>
                <a:r>
                  <a:rPr lang="zh-CN" altLang="en-US" sz="2400" dirty="0"/>
                  <a:t>的 </a:t>
                </a:r>
                <a:r>
                  <a:rPr lang="en-US" altLang="zh-CN" sz="2400" dirty="0"/>
                  <a:t>Degree of Disorder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539C96-EE2B-4A9E-B12B-22408AA18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" t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3255D-C531-4091-9705-49E5CABF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74F48-29BA-4DD5-ACE0-DEB2C81D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98FD4-C325-4C23-8104-CBC50F2A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graphicFrame>
        <p:nvGraphicFramePr>
          <p:cNvPr id="7" name="Group 2">
            <a:extLst>
              <a:ext uri="{FF2B5EF4-FFF2-40B4-BE49-F238E27FC236}">
                <a16:creationId xmlns:a16="http://schemas.microsoft.com/office/drawing/2014/main" id="{634D69BB-E72F-46A8-9904-39AE5BF38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47055"/>
              </p:ext>
            </p:extLst>
          </p:nvPr>
        </p:nvGraphicFramePr>
        <p:xfrm>
          <a:off x="182602" y="1607847"/>
          <a:ext cx="20574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249">
            <a:extLst>
              <a:ext uri="{FF2B5EF4-FFF2-40B4-BE49-F238E27FC236}">
                <a16:creationId xmlns:a16="http://schemas.microsoft.com/office/drawing/2014/main" id="{EF1EFBD6-60BF-4F92-A915-9649108A7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13218"/>
              </p:ext>
            </p:extLst>
          </p:nvPr>
        </p:nvGraphicFramePr>
        <p:xfrm>
          <a:off x="4863856" y="1598555"/>
          <a:ext cx="41148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36">
            <a:extLst>
              <a:ext uri="{FF2B5EF4-FFF2-40B4-BE49-F238E27FC236}">
                <a16:creationId xmlns:a16="http://schemas.microsoft.com/office/drawing/2014/main" id="{0808AFAA-F859-4BCC-80BD-CA4FED1E3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6119"/>
              </p:ext>
            </p:extLst>
          </p:nvPr>
        </p:nvGraphicFramePr>
        <p:xfrm>
          <a:off x="2240002" y="1607847"/>
          <a:ext cx="20574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右箭头 1">
            <a:extLst>
              <a:ext uri="{FF2B5EF4-FFF2-40B4-BE49-F238E27FC236}">
                <a16:creationId xmlns:a16="http://schemas.microsoft.com/office/drawing/2014/main" id="{A4F5ACEB-1C25-4691-9FC6-547FD3E65DCA}"/>
              </a:ext>
            </a:extLst>
          </p:cNvPr>
          <p:cNvSpPr/>
          <p:nvPr/>
        </p:nvSpPr>
        <p:spPr bwMode="auto">
          <a:xfrm>
            <a:off x="4297402" y="1763652"/>
            <a:ext cx="566454" cy="1873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8A67991-9B26-4BFD-90B4-EE6A58842B68}"/>
              </a:ext>
            </a:extLst>
          </p:cNvPr>
          <p:cNvSpPr txBox="1"/>
          <p:nvPr/>
        </p:nvSpPr>
        <p:spPr>
          <a:xfrm>
            <a:off x="1170216" y="1234478"/>
            <a:ext cx="92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SEQ1(8)</a:t>
            </a:r>
            <a:endParaRPr lang="zh-CN" altLang="en-US" dirty="0"/>
          </a:p>
        </p:txBody>
      </p:sp>
      <p:sp>
        <p:nvSpPr>
          <p:cNvPr id="12" name="TextBox 73">
            <a:extLst>
              <a:ext uri="{FF2B5EF4-FFF2-40B4-BE49-F238E27FC236}">
                <a16:creationId xmlns:a16="http://schemas.microsoft.com/office/drawing/2014/main" id="{1DCC8DFB-FC2B-4289-8FCF-E1B1390431B4}"/>
              </a:ext>
            </a:extLst>
          </p:cNvPr>
          <p:cNvSpPr txBox="1"/>
          <p:nvPr/>
        </p:nvSpPr>
        <p:spPr>
          <a:xfrm>
            <a:off x="6420993" y="1238515"/>
            <a:ext cx="92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SEQ2(8)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644438-5AAC-424D-9E41-3DF7324BB6CC}"/>
                  </a:ext>
                </a:extLst>
              </p:cNvPr>
              <p:cNvSpPr txBox="1"/>
              <p:nvPr/>
            </p:nvSpPr>
            <p:spPr>
              <a:xfrm>
                <a:off x="420834" y="4931439"/>
                <a:ext cx="8723166" cy="1091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/>
                  <a:t> </a:t>
                </a:r>
                <a:r>
                  <a:rPr lang="en-US" altLang="zh-CN" sz="2400" dirty="0"/>
                  <a:t>DD(SEQ(n))=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−2</m:t>
                          </m:r>
                        </m:sup>
                        <m:e>
                          <m:d>
                            <m:dPr>
                              <m:begChr m:val="{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𝑆𝐸𝑄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zh-CN" altLang="en-US" sz="2000" b="0" i="1" smtClean="0">
                                  <a:latin typeface="Cambria Math"/>
                                </a:rPr>
                                <m:t>中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/>
                                </a:rPr>
                                <m:t>满足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(1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m:rPr>
                              <m:nor/>
                            </m:rPr>
                            <a:rPr lang="en-US" altLang="zh-CN" sz="2000" dirty="0"/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 dirty="0"/>
                            <m:t>−1</m:t>
                          </m:r>
                          <m:r>
                            <a:rPr lang="en-US" altLang="zh-CN" sz="2000" b="0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sz="2000" b="0" i="1" dirty="0" smtClean="0">
                              <a:latin typeface="Cambria Math"/>
                            </a:rPr>
                            <m:t>且</m:t>
                          </m:r>
                          <m:r>
                            <a:rPr lang="en-US" altLang="zh-CN" sz="2000" b="0" i="1" dirty="0" smtClean="0">
                              <a:latin typeface="Cambria Math"/>
                            </a:rPr>
                            <m:t>(2)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/>
                            </a:rPr>
                            <m:t>&lt;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zh-CN" altLang="en-US" sz="2000" b="0" i="1" smtClean="0">
                              <a:latin typeface="Cambria Math"/>
                            </a:rPr>
                            <m:t>的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zh-CN" altLang="en-US" sz="2000" b="0" i="1" smtClean="0">
                              <a:latin typeface="Cambria Math"/>
                            </a:rPr>
                            <m:t>的</m:t>
                          </m:r>
                          <m:r>
                            <a:rPr lang="zh-CN" altLang="en-US" sz="2000" i="1">
                              <a:latin typeface="Cambria Math"/>
                            </a:rPr>
                            <m:t>个数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F644438-5AAC-424D-9E41-3DF7324B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34" y="4931439"/>
                <a:ext cx="8723166" cy="1091709"/>
              </a:xfrm>
              <a:prstGeom prst="rect">
                <a:avLst/>
              </a:prstGeom>
              <a:blipFill>
                <a:blip r:embed="rId3"/>
                <a:stretch>
                  <a:fillRect l="-419" t="-4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142CA83-05F9-4216-A4A5-D5778D1EC7F3}"/>
              </a:ext>
            </a:extLst>
          </p:cNvPr>
          <p:cNvSpPr/>
          <p:nvPr/>
        </p:nvSpPr>
        <p:spPr>
          <a:xfrm>
            <a:off x="3841783" y="6124233"/>
            <a:ext cx="4273517" cy="52478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  <a:ea typeface="微软雅黑 Light" panose="020B0502040204020203" pitchFamily="34" charset="-122"/>
              </a:rPr>
              <a:t>排列在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x(</a:t>
            </a:r>
            <a:r>
              <a:rPr lang="en-US" altLang="zh-CN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solidFill>
                  <a:srgbClr val="C00000"/>
                </a:solidFill>
                <a:ea typeface="微软雅黑 Light" panose="020B0502040204020203" pitchFamily="34" charset="-122"/>
              </a:rPr>
              <a:t>后面、且比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x(</a:t>
            </a:r>
            <a:r>
              <a:rPr lang="en-US" altLang="zh-CN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solidFill>
                  <a:srgbClr val="C00000"/>
                </a:solidFill>
                <a:ea typeface="微软雅黑 Light" panose="020B0502040204020203" pitchFamily="34" charset="-122"/>
              </a:rPr>
              <a:t>小的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x(j)</a:t>
            </a:r>
            <a:r>
              <a:rPr lang="zh-CN" altLang="en-US" dirty="0">
                <a:solidFill>
                  <a:srgbClr val="C00000"/>
                </a:solidFill>
                <a:ea typeface="微软雅黑 Light" panose="020B0502040204020203" pitchFamily="34" charset="-122"/>
              </a:rPr>
              <a:t>的数目</a:t>
            </a:r>
          </a:p>
        </p:txBody>
      </p:sp>
    </p:spTree>
    <p:extLst>
      <p:ext uri="{BB962C8B-B14F-4D97-AF65-F5344CB8AC3E}">
        <p14:creationId xmlns:p14="http://schemas.microsoft.com/office/powerpoint/2010/main" val="3472087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21A6F-FCF9-4D7F-B221-A24B3F42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35D35-F080-4389-ABFB-2B64921B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DD(SEQ(n))</a:t>
            </a:r>
            <a:r>
              <a:rPr lang="zh-CN" altLang="en-US" sz="2400" dirty="0"/>
              <a:t>用于</a:t>
            </a:r>
            <a:r>
              <a:rPr lang="zh-CN" altLang="en-US" dirty="0"/>
              <a:t>衡量序列</a:t>
            </a:r>
            <a:r>
              <a:rPr lang="en-US" altLang="zh-CN" sz="2400" dirty="0"/>
              <a:t>SEQ(n)</a:t>
            </a:r>
            <a:r>
              <a:rPr lang="zh-CN" altLang="en-US" dirty="0"/>
              <a:t>的乱序程度，排序难度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DD(SEQ1(8))= 5 + 1 + 5 +  2 + 1 + 2 +1 = 17</a:t>
            </a:r>
          </a:p>
          <a:p>
            <a:pPr lvl="1"/>
            <a:r>
              <a:rPr lang="en-US" altLang="zh-CN" sz="2400" dirty="0"/>
              <a:t>DD(SEQ2(8))=  0    </a:t>
            </a:r>
          </a:p>
          <a:p>
            <a:pPr lvl="1"/>
            <a:endParaRPr lang="en-US" altLang="zh-CN" sz="2400" dirty="0"/>
          </a:p>
          <a:p>
            <a:r>
              <a:rPr lang="en-US" altLang="zh-CN" sz="2400" dirty="0"/>
              <a:t>Average Degree of Disorder ADD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sz="2400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F7ADF-8C0B-47A7-BA11-F1DA0476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1500B-66B1-477E-A741-1223A594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3F78D-8273-4339-BCF7-AFD59FD8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graphicFrame>
        <p:nvGraphicFramePr>
          <p:cNvPr id="13" name="Group 2">
            <a:extLst>
              <a:ext uri="{FF2B5EF4-FFF2-40B4-BE49-F238E27FC236}">
                <a16:creationId xmlns:a16="http://schemas.microsoft.com/office/drawing/2014/main" id="{45E07E08-9A37-49E9-9491-FE53C1C88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90007"/>
              </p:ext>
            </p:extLst>
          </p:nvPr>
        </p:nvGraphicFramePr>
        <p:xfrm>
          <a:off x="182602" y="1732134"/>
          <a:ext cx="20574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249">
            <a:extLst>
              <a:ext uri="{FF2B5EF4-FFF2-40B4-BE49-F238E27FC236}">
                <a16:creationId xmlns:a16="http://schemas.microsoft.com/office/drawing/2014/main" id="{3C3B4EAC-3D84-42E7-8B11-D70E4ECA5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919663"/>
              </p:ext>
            </p:extLst>
          </p:nvPr>
        </p:nvGraphicFramePr>
        <p:xfrm>
          <a:off x="4863856" y="1722842"/>
          <a:ext cx="41148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roup 36">
            <a:extLst>
              <a:ext uri="{FF2B5EF4-FFF2-40B4-BE49-F238E27FC236}">
                <a16:creationId xmlns:a16="http://schemas.microsoft.com/office/drawing/2014/main" id="{163EA80D-BDEF-40D9-8E93-4A2D5DA0A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93273"/>
              </p:ext>
            </p:extLst>
          </p:nvPr>
        </p:nvGraphicFramePr>
        <p:xfrm>
          <a:off x="2240002" y="1732134"/>
          <a:ext cx="2057400" cy="51753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405" marB="454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405" marB="454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右箭头 1">
            <a:extLst>
              <a:ext uri="{FF2B5EF4-FFF2-40B4-BE49-F238E27FC236}">
                <a16:creationId xmlns:a16="http://schemas.microsoft.com/office/drawing/2014/main" id="{C55E986E-04A2-43ED-B9BC-745D28A9A5AD}"/>
              </a:ext>
            </a:extLst>
          </p:cNvPr>
          <p:cNvSpPr/>
          <p:nvPr/>
        </p:nvSpPr>
        <p:spPr bwMode="auto">
          <a:xfrm>
            <a:off x="4297402" y="1887939"/>
            <a:ext cx="566454" cy="1873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宋体" pitchFamily="2" charset="-122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14B3D244-AB58-42A8-8D9E-C5A7877CE9A4}"/>
              </a:ext>
            </a:extLst>
          </p:cNvPr>
          <p:cNvSpPr txBox="1"/>
          <p:nvPr/>
        </p:nvSpPr>
        <p:spPr>
          <a:xfrm>
            <a:off x="1170216" y="1358765"/>
            <a:ext cx="92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SEQ1(8)</a:t>
            </a:r>
            <a:endParaRPr lang="zh-CN" altLang="en-US" dirty="0"/>
          </a:p>
        </p:txBody>
      </p:sp>
      <p:sp>
        <p:nvSpPr>
          <p:cNvPr id="18" name="TextBox 73">
            <a:extLst>
              <a:ext uri="{FF2B5EF4-FFF2-40B4-BE49-F238E27FC236}">
                <a16:creationId xmlns:a16="http://schemas.microsoft.com/office/drawing/2014/main" id="{957589B9-3CAD-4298-B04D-30F70FF84940}"/>
              </a:ext>
            </a:extLst>
          </p:cNvPr>
          <p:cNvSpPr txBox="1"/>
          <p:nvPr/>
        </p:nvSpPr>
        <p:spPr>
          <a:xfrm>
            <a:off x="6420993" y="1362802"/>
            <a:ext cx="92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SEQ2(8)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E3A0820-100F-415C-BC39-8F72424AD45B}"/>
                  </a:ext>
                </a:extLst>
              </p:cNvPr>
              <p:cNvSpPr txBox="1"/>
              <p:nvPr/>
            </p:nvSpPr>
            <p:spPr>
              <a:xfrm>
                <a:off x="336496" y="4667745"/>
                <a:ext cx="4572000" cy="1459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ADD(SEQ(n))= </a:t>
                </a:r>
              </a:p>
              <a:p>
                <a:endParaRPr lang="en-US" altLang="zh-CN" sz="20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−2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𝑆𝐸𝑄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d>
                                  <m:r>
                                    <a:rPr lang="zh-CN" altLang="en-US" sz="2000" b="0" i="1" smtClean="0">
                                      <a:latin typeface="Cambria Math"/>
                                    </a:rPr>
                                    <m:t>中，</m:t>
                                  </m:r>
                                  <m:r>
                                    <a:rPr lang="zh-CN" altLang="en-US" sz="2000" i="1">
                                      <a:latin typeface="Cambria Math"/>
                                    </a:rPr>
                                    <m:t>满足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−1且 2)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)&lt;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)的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)的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)的个数}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E3A0820-100F-415C-BC39-8F72424A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6" y="4667745"/>
                <a:ext cx="4572000" cy="1459695"/>
              </a:xfrm>
              <a:prstGeom prst="rect">
                <a:avLst/>
              </a:prstGeom>
              <a:blipFill>
                <a:blip r:embed="rId2"/>
                <a:stretch>
                  <a:fillRect l="-2667" t="-4184" r="-83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333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6A51E-973A-4DFD-AA27-7F46062E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1E98A-B8FB-4446-8A50-C186CDFE7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结论：</a:t>
            </a:r>
            <a:endParaRPr lang="en-US" altLang="zh-CN" sz="2400" dirty="0"/>
          </a:p>
          <a:p>
            <a:pPr lvl="1"/>
            <a:r>
              <a:rPr lang="en-US" altLang="zh-CN" dirty="0"/>
              <a:t>ADD(SEQ(n))</a:t>
            </a:r>
            <a:r>
              <a:rPr lang="zh-CN" altLang="en-US" dirty="0"/>
              <a:t>越大，</a:t>
            </a:r>
            <a:r>
              <a:rPr lang="en-US" altLang="zh-CN" dirty="0"/>
              <a:t>SEQ(n)</a:t>
            </a:r>
            <a:r>
              <a:rPr lang="zh-CN" altLang="en-US" dirty="0"/>
              <a:t>越难排序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算法复杂性：</a:t>
            </a:r>
            <a:r>
              <a:rPr lang="en-US" altLang="zh-CN" sz="2400" dirty="0"/>
              <a:t>T(n, I)</a:t>
            </a:r>
          </a:p>
          <a:p>
            <a:pPr lvl="1"/>
            <a:r>
              <a:rPr lang="zh-CN" altLang="en-US" dirty="0"/>
              <a:t>最好、最坏、平均时间复杂性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考察：</a:t>
            </a:r>
            <a:endParaRPr lang="en-US" altLang="zh-CN" sz="2400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不同问题规模</a:t>
            </a:r>
            <a:r>
              <a:rPr lang="en-US" altLang="zh-CN" dirty="0"/>
              <a:t>n</a:t>
            </a:r>
            <a:r>
              <a:rPr lang="zh-CN" altLang="en-US" dirty="0"/>
              <a:t>下，算法</a:t>
            </a:r>
            <a:r>
              <a:rPr lang="en-US" altLang="zh-CN" dirty="0"/>
              <a:t>/</a:t>
            </a:r>
            <a:r>
              <a:rPr lang="zh-CN" altLang="en-US" dirty="0"/>
              <a:t>程序运行时间；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相同问题规模</a:t>
            </a:r>
            <a:r>
              <a:rPr lang="en-US" altLang="zh-CN" dirty="0"/>
              <a:t>n</a:t>
            </a:r>
            <a:r>
              <a:rPr lang="zh-CN" altLang="en-US" dirty="0"/>
              <a:t>下，算法</a:t>
            </a:r>
            <a:r>
              <a:rPr lang="en-US" altLang="zh-CN" dirty="0"/>
              <a:t>/</a:t>
            </a:r>
            <a:r>
              <a:rPr lang="zh-CN" altLang="en-US" dirty="0"/>
              <a:t>程序针对不同的输入</a:t>
            </a:r>
            <a:r>
              <a:rPr lang="en-US" altLang="zh-CN" dirty="0"/>
              <a:t>I——</a:t>
            </a:r>
            <a:r>
              <a:rPr lang="zh-CN" altLang="en-US" dirty="0"/>
              <a:t>具有不同的</a:t>
            </a:r>
            <a:r>
              <a:rPr lang="en-US" altLang="zh-CN" dirty="0"/>
              <a:t>DD(n)</a:t>
            </a:r>
            <a:r>
              <a:rPr lang="zh-CN" altLang="en-US" dirty="0"/>
              <a:t>的运行时间</a:t>
            </a:r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7CA30B-DA0D-4D6C-8812-5ED36F19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6DB10-EC82-4868-B053-0013EF7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03B3F-4271-430F-AEFD-E6812441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9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36B36-0918-45BC-8306-65666764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0F4A7-8B63-4D71-B6AD-7B8B5FFD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7A6C23-621C-4130-AB1F-2EA39954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AFBCC9-E840-4669-9936-77E85610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C7D13-A5B5-4348-B8CE-B9463C7C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065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A11734F-C76A-46BF-8413-08FDB1309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E8B182-0E51-4155-9DAF-56A8ED29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29EDA3-C0F4-4714-A763-84D044B4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6532D8-2C6D-4529-9BDF-14B3EE0A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270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3A72D-C99D-4522-A1DB-70623C2C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2-1 </a:t>
            </a:r>
            <a:r>
              <a:rPr lang="zh-CN" altLang="en-US" dirty="0"/>
              <a:t>特征方程求解递归方程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A03C9-8059-48E1-9FB1-FFB8E7F90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sz="2400" dirty="0"/>
              <a:t>按照递归分治策略设计的算法，其算法复杂性经常描述为递归方程，解递归方程得到算法复杂性的非递归解析表达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>
                <a:highlight>
                  <a:srgbClr val="FFFF00"/>
                </a:highlight>
              </a:rPr>
              <a:t>用特征方程解递归方程  </a:t>
            </a:r>
            <a:endParaRPr lang="en-US" altLang="zh-CN" b="1" dirty="0">
              <a:highlight>
                <a:srgbClr val="FFFF00"/>
              </a:highlight>
            </a:endParaRP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阶常系数线性齐次递归方程</a:t>
            </a: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阶常系数线性</a:t>
            </a:r>
            <a:r>
              <a:rPr lang="zh-CN" altLang="en-US" dirty="0">
                <a:solidFill>
                  <a:srgbClr val="FF3300"/>
                </a:solidFill>
              </a:rPr>
              <a:t>非</a:t>
            </a:r>
            <a:r>
              <a:rPr lang="zh-CN" altLang="en-US" dirty="0"/>
              <a:t>齐次递归方程</a:t>
            </a:r>
          </a:p>
          <a:p>
            <a:pPr marL="0" lvl="1" indent="0">
              <a:spcBef>
                <a:spcPts val="500"/>
              </a:spcBef>
              <a:buClr>
                <a:srgbClr val="0000FF"/>
              </a:buClr>
              <a:buSzPct val="60000"/>
              <a:buNone/>
            </a:pPr>
            <a:r>
              <a:rPr lang="zh-CN" altLang="en-US" dirty="0"/>
              <a:t>  </a:t>
            </a:r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用生成函数解递归方程</a:t>
            </a:r>
          </a:p>
          <a:p>
            <a:pPr marL="228600" lvl="1" indent="-228600"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用递推方法解递归方程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74C178-8DD7-437B-9821-E625A038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4E599-90A0-46F8-B861-B1FA196E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4255F-E5E5-49FF-918A-2C8FC23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251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ADB9E-6B17-4799-BBE7-036F11B2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K</a:t>
            </a:r>
            <a:r>
              <a:rPr lang="zh-CN" altLang="en-US" sz="2800" dirty="0"/>
              <a:t>阶常系数线性齐次递归方程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EF475-6FDF-4224-9828-B646A625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K</a:t>
            </a:r>
            <a:r>
              <a:rPr lang="zh-CN" altLang="en-US" sz="2400" dirty="0"/>
              <a:t>阶常系数线性齐次递归方程形如：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/>
            <a:r>
              <a:rPr lang="zh-CN" altLang="en-US" dirty="0"/>
              <a:t>其中，</a:t>
            </a:r>
            <a:r>
              <a:rPr lang="en-US" altLang="zh-CN" dirty="0"/>
              <a:t>b</a:t>
            </a:r>
            <a:r>
              <a:rPr lang="en-US" altLang="zh-CN" baseline="-25000" dirty="0"/>
              <a:t>i</a:t>
            </a:r>
            <a:r>
              <a:rPr lang="zh-CN" altLang="en-US" dirty="0"/>
              <a:t>为常数，第</a:t>
            </a:r>
            <a:r>
              <a:rPr lang="en-US" altLang="zh-CN" dirty="0"/>
              <a:t>2</a:t>
            </a:r>
            <a:r>
              <a:rPr lang="zh-CN" altLang="en-US" dirty="0"/>
              <a:t>项为方程初始条件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在上式中，用</a:t>
            </a:r>
            <a:r>
              <a:rPr lang="en-US" altLang="zh-CN" sz="2400" dirty="0" err="1"/>
              <a:t>x</a:t>
            </a:r>
            <a:r>
              <a:rPr lang="en-US" altLang="zh-CN" sz="2400" i="1" baseline="30000" dirty="0" err="1"/>
              <a:t>n</a:t>
            </a:r>
            <a:r>
              <a:rPr lang="zh-CN" altLang="en-US" sz="2400" dirty="0"/>
              <a:t>取代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), </a:t>
            </a:r>
            <a:r>
              <a:rPr lang="zh-CN" altLang="en-US" sz="2400" dirty="0"/>
              <a:t>有：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</a:pPr>
            <a:endParaRPr lang="zh-CN" altLang="en-US" sz="2400" dirty="0"/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</a:pPr>
            <a:endParaRPr lang="zh-CN" altLang="en-US" sz="2400" dirty="0"/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</a:pPr>
            <a:r>
              <a:rPr lang="zh-CN" altLang="en-US" sz="2400" dirty="0"/>
              <a:t>     两边分别除以</a:t>
            </a:r>
            <a:r>
              <a:rPr lang="en-US" altLang="zh-CN" sz="2400" dirty="0" err="1"/>
              <a:t>x</a:t>
            </a:r>
            <a:r>
              <a:rPr lang="en-US" altLang="zh-CN" sz="2400" baseline="30000" dirty="0" err="1"/>
              <a:t>n</a:t>
            </a:r>
            <a:r>
              <a:rPr lang="en-US" altLang="zh-CN" sz="2400" baseline="30000" dirty="0"/>
              <a:t>-k</a:t>
            </a:r>
            <a:r>
              <a:rPr lang="zh-CN" altLang="en-US" sz="2400" dirty="0"/>
              <a:t>，得：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C6D5FA-4BD4-4777-AEB0-28CE11F7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F043E-66A9-49F5-A89B-31E5C52F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0534DB-F648-4478-93D4-CBE3E6B7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631D05E-01F0-4C71-B6F2-F41FDE3A6F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590256"/>
              </p:ext>
            </p:extLst>
          </p:nvPr>
        </p:nvGraphicFramePr>
        <p:xfrm>
          <a:off x="530457" y="1446291"/>
          <a:ext cx="734536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900" imgH="482600" progId="Equation.DSMT4">
                  <p:embed/>
                </p:oleObj>
              </mc:Choice>
              <mc:Fallback>
                <p:oleObj name="Equation" r:id="rId2" imgW="3136900" imgH="482600" progId="Equation.DSMT4">
                  <p:embed/>
                  <p:pic>
                    <p:nvPicPr>
                      <p:cNvPr id="6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457" y="1446291"/>
                        <a:ext cx="7345362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AF8A525B-106F-4ED3-AE38-597ED7CC8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71286"/>
              </p:ext>
            </p:extLst>
          </p:nvPr>
        </p:nvGraphicFramePr>
        <p:xfrm>
          <a:off x="779077" y="4316767"/>
          <a:ext cx="46799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241300" progId="Equation.DSMT4">
                  <p:embed/>
                </p:oleObj>
              </mc:Choice>
              <mc:Fallback>
                <p:oleObj name="Equation" r:id="rId4" imgW="1930400" imgH="241300" progId="Equation.DSMT4">
                  <p:embed/>
                  <p:pic>
                    <p:nvPicPr>
                      <p:cNvPr id="61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077" y="4316767"/>
                        <a:ext cx="46799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id="{E419E9E8-7737-4820-816F-E231FF000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892459"/>
              </p:ext>
            </p:extLst>
          </p:nvPr>
        </p:nvGraphicFramePr>
        <p:xfrm>
          <a:off x="2922973" y="5714445"/>
          <a:ext cx="4391229" cy="62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88367" imgH="241195" progId="Equation.DSMT4">
                  <p:embed/>
                </p:oleObj>
              </mc:Choice>
              <mc:Fallback>
                <p:oleObj name="Equation" r:id="rId6" imgW="1688367" imgH="241195" progId="Equation.DSMT4">
                  <p:embed/>
                  <p:pic>
                    <p:nvPicPr>
                      <p:cNvPr id="615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973" y="5714445"/>
                        <a:ext cx="4391229" cy="6274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534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ADB9E-6B17-4799-BBE7-036F11B2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K</a:t>
            </a:r>
            <a:r>
              <a:rPr lang="zh-CN" altLang="en-US" sz="2800" dirty="0"/>
              <a:t>阶常系数线性齐次递归方程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EF475-6FDF-4224-9828-B646A625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Times New Roman" pitchFamily="18" charset="0"/>
              </a:rPr>
              <a:t>特征方程如下</a:t>
            </a:r>
            <a:endParaRPr lang="en-US" altLang="zh-CN" sz="2400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800" dirty="0">
                <a:latin typeface="Times New Roman" pitchFamily="18" charset="0"/>
              </a:rPr>
              <a:t>解题原理</a:t>
            </a:r>
            <a:endParaRPr lang="en-US" altLang="zh-CN" sz="28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求解上述特征方程的根，得到递归方程的通解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</a:rPr>
              <a:t>利用递归方程初始条件，确定通解中待定系数，得到递归方程的解</a:t>
            </a:r>
          </a:p>
          <a:p>
            <a:pPr eaLnBrk="1" hangingPunct="1">
              <a:lnSpc>
                <a:spcPct val="11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</a:pPr>
            <a:endParaRPr lang="zh-CN" altLang="en-US" sz="2400" dirty="0"/>
          </a:p>
          <a:p>
            <a:r>
              <a:rPr lang="zh-CN" altLang="en-US" sz="2400" dirty="0">
                <a:latin typeface="Times New Roman" pitchFamily="18" charset="0"/>
              </a:rPr>
              <a:t>考虑</a:t>
            </a:r>
            <a:r>
              <a:rPr lang="en-US" altLang="zh-CN" sz="2400" dirty="0">
                <a:latin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</a:rPr>
              <a:t>种情况</a:t>
            </a:r>
            <a:endParaRPr lang="en-US" altLang="zh-CN" sz="24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特征方程的</a:t>
            </a:r>
            <a:r>
              <a:rPr lang="en-US" altLang="zh-CN" i="1" dirty="0">
                <a:latin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</a:rPr>
              <a:t>个根不相同</a:t>
            </a:r>
            <a:r>
              <a:rPr lang="en-US" altLang="zh-CN" dirty="0">
                <a:latin typeface="Times New Roman" pitchFamily="18" charset="0"/>
              </a:rPr>
              <a:t>—</a:t>
            </a:r>
            <a:r>
              <a:rPr lang="zh-CN" altLang="en-US" dirty="0">
                <a:latin typeface="Times New Roman" pitchFamily="18" charset="0"/>
              </a:rPr>
              <a:t>无重根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sz="2400" dirty="0">
                <a:latin typeface="Times New Roman" pitchFamily="18" charset="0"/>
              </a:rPr>
              <a:t>特征方程有相重的根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C6D5FA-4BD4-4777-AEB0-28CE11F7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F043E-66A9-49F5-A89B-31E5C52F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0534DB-F648-4478-93D4-CBE3E6B7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DF14C203-E6FC-44B2-A2D7-09E98F404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311538"/>
              </p:ext>
            </p:extLst>
          </p:nvPr>
        </p:nvGraphicFramePr>
        <p:xfrm>
          <a:off x="889232" y="1280496"/>
          <a:ext cx="56880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241300" progId="Equation.DSMT4">
                  <p:embed/>
                </p:oleObj>
              </mc:Choice>
              <mc:Fallback>
                <p:oleObj name="Equation" r:id="rId2" imgW="1905000" imgH="241300" progId="Equation.DSMT4">
                  <p:embed/>
                  <p:pic>
                    <p:nvPicPr>
                      <p:cNvPr id="717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232" y="1280496"/>
                        <a:ext cx="568801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865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BE71E-8EC3-44E1-B6C0-AFF8D235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特征方程及其求解方法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1F400-E1A3-4B08-9C7E-16431D4A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itchFamily="18" charset="0"/>
              </a:rPr>
              <a:t>情况</a:t>
            </a:r>
            <a:r>
              <a:rPr lang="en-US" altLang="zh-CN" sz="2400" dirty="0">
                <a:latin typeface="Times New Roman" pitchFamily="18" charset="0"/>
              </a:rPr>
              <a:t>1</a:t>
            </a:r>
            <a:r>
              <a:rPr lang="zh-CN" altLang="en-US" sz="2400" dirty="0">
                <a:latin typeface="Times New Roman" pitchFamily="18" charset="0"/>
              </a:rPr>
              <a:t>：</a:t>
            </a:r>
            <a:r>
              <a:rPr lang="zh-CN" altLang="en-US" sz="2400" dirty="0"/>
              <a:t>特征方程无重根</a:t>
            </a:r>
            <a:endParaRPr lang="en-US" altLang="zh-CN" sz="24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假设：</a:t>
            </a:r>
            <a:r>
              <a:rPr lang="en-US" altLang="zh-CN" dirty="0">
                <a:latin typeface="Times New Roman" pitchFamily="18" charset="0"/>
              </a:rPr>
              <a:t>q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, q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, …, </a:t>
            </a:r>
            <a:r>
              <a:rPr lang="en-US" altLang="zh-CN" dirty="0" err="1">
                <a:latin typeface="Times New Roman" pitchFamily="18" charset="0"/>
              </a:rPr>
              <a:t>q</a:t>
            </a:r>
            <a:r>
              <a:rPr lang="en-US" altLang="zh-CN" baseline="-25000" dirty="0" err="1">
                <a:latin typeface="Times New Roman" pitchFamily="18" charset="0"/>
              </a:rPr>
              <a:t>k</a:t>
            </a:r>
            <a:r>
              <a:rPr lang="zh-CN" altLang="en-US" dirty="0">
                <a:latin typeface="Times New Roman" pitchFamily="18" charset="0"/>
              </a:rPr>
              <a:t>是</a:t>
            </a:r>
            <a:r>
              <a:rPr lang="en-US" altLang="zh-CN" i="1" kern="1200" dirty="0">
                <a:latin typeface="Times New Roman" pitchFamily="18" charset="0"/>
                <a:ea typeface="宋体" pitchFamily="2" charset="-122"/>
              </a:rPr>
              <a:t>k</a:t>
            </a:r>
            <a:r>
              <a:rPr lang="zh-CN" altLang="en-US" dirty="0">
                <a:latin typeface="Times New Roman" pitchFamily="18" charset="0"/>
              </a:rPr>
              <a:t>个不同的根，则递归方程的通解为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情况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sz="2400" dirty="0"/>
              <a:t>特征方程有重根</a:t>
            </a:r>
            <a:endParaRPr lang="en-US" altLang="zh-CN" dirty="0"/>
          </a:p>
          <a:p>
            <a:pPr lvl="1"/>
            <a:r>
              <a:rPr lang="zh-CN" altLang="en-US" sz="2400" dirty="0">
                <a:latin typeface="Times New Roman" pitchFamily="18" charset="0"/>
              </a:rPr>
              <a:t>假设：</a:t>
            </a:r>
            <a:r>
              <a:rPr lang="en-US" altLang="zh-CN" sz="2000" i="1" kern="1200" dirty="0">
                <a:latin typeface="Times New Roman" pitchFamily="18" charset="0"/>
                <a:ea typeface="宋体" pitchFamily="2" charset="-122"/>
              </a:rPr>
              <a:t>r</a:t>
            </a:r>
            <a:r>
              <a:rPr lang="zh-CN" altLang="en-US" sz="2400" dirty="0">
                <a:latin typeface="Times New Roman" pitchFamily="18" charset="0"/>
              </a:rPr>
              <a:t>个重根</a:t>
            </a:r>
            <a:r>
              <a:rPr lang="en-US" altLang="zh-CN" sz="2400" dirty="0">
                <a:latin typeface="Times New Roman" pitchFamily="18" charset="0"/>
              </a:rPr>
              <a:t>q</a:t>
            </a:r>
            <a:r>
              <a:rPr lang="en-US" altLang="zh-CN" sz="2400" baseline="-25000" dirty="0">
                <a:latin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</a:rPr>
              <a:t>, q</a:t>
            </a:r>
            <a:r>
              <a:rPr lang="en-US" altLang="zh-CN" sz="2400" baseline="-25000" dirty="0">
                <a:latin typeface="Times New Roman" pitchFamily="18" charset="0"/>
              </a:rPr>
              <a:t>i+1</a:t>
            </a:r>
            <a:r>
              <a:rPr lang="en-US" altLang="zh-CN" sz="2400" dirty="0">
                <a:latin typeface="Times New Roman" pitchFamily="18" charset="0"/>
              </a:rPr>
              <a:t>, …, q</a:t>
            </a:r>
            <a:r>
              <a:rPr lang="en-US" altLang="zh-CN" sz="2400" baseline="-25000" dirty="0">
                <a:latin typeface="Times New Roman" pitchFamily="18" charset="0"/>
              </a:rPr>
              <a:t>i+r-1</a:t>
            </a:r>
            <a:r>
              <a:rPr lang="zh-CN" altLang="en-US" sz="2400" dirty="0">
                <a:latin typeface="Times New Roman" pitchFamily="18" charset="0"/>
              </a:rPr>
              <a:t>，</a:t>
            </a:r>
            <a:r>
              <a:rPr lang="en-US" altLang="zh-CN" sz="2400" dirty="0">
                <a:latin typeface="Times New Roman" pitchFamily="18" charset="0"/>
              </a:rPr>
              <a:t> q</a:t>
            </a:r>
            <a:r>
              <a:rPr lang="en-US" altLang="zh-CN" sz="2400" baseline="-25000" dirty="0">
                <a:latin typeface="Times New Roman" pitchFamily="18" charset="0"/>
              </a:rPr>
              <a:t>i</a:t>
            </a:r>
            <a:r>
              <a:rPr lang="en-US" altLang="zh-CN" sz="2400" dirty="0">
                <a:latin typeface="Times New Roman" pitchFamily="18" charset="0"/>
              </a:rPr>
              <a:t> = q</a:t>
            </a:r>
            <a:r>
              <a:rPr lang="en-US" altLang="zh-CN" sz="2400" baseline="-25000" dirty="0">
                <a:latin typeface="Times New Roman" pitchFamily="18" charset="0"/>
              </a:rPr>
              <a:t>i+1</a:t>
            </a:r>
            <a:r>
              <a:rPr lang="en-US" altLang="zh-CN" sz="2400" dirty="0">
                <a:latin typeface="Times New Roman" pitchFamily="18" charset="0"/>
              </a:rPr>
              <a:t>= …=q</a:t>
            </a:r>
            <a:r>
              <a:rPr lang="en-US" altLang="zh-CN" sz="2400" baseline="-25000" dirty="0">
                <a:latin typeface="Times New Roman" pitchFamily="18" charset="0"/>
              </a:rPr>
              <a:t>i+r-1 </a:t>
            </a:r>
            <a:r>
              <a:rPr lang="zh-CN" altLang="en-US" sz="2400" dirty="0">
                <a:latin typeface="Times New Roman" pitchFamily="18" charset="0"/>
              </a:rPr>
              <a:t>，则递归方程的通解为</a:t>
            </a:r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CAF69-78DA-4204-946A-3462CDD2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646F66-12C9-432A-9B3D-366396D6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169EAF-4CE9-461F-BB4D-CE05BA47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1B892D8-CEEE-45CA-99A7-6CA6A28CA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34713"/>
              </p:ext>
            </p:extLst>
          </p:nvPr>
        </p:nvGraphicFramePr>
        <p:xfrm>
          <a:off x="1830388" y="1825625"/>
          <a:ext cx="5256212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241300" progId="Equation.DSMT4">
                  <p:embed/>
                </p:oleObj>
              </mc:Choice>
              <mc:Fallback>
                <p:oleObj name="Equation" r:id="rId2" imgW="1866900" imgH="241300" progId="Equation.DSMT4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1825625"/>
                        <a:ext cx="5256212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27ABA8C-3E55-4459-B058-6F842BE087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673511"/>
              </p:ext>
            </p:extLst>
          </p:nvPr>
        </p:nvGraphicFramePr>
        <p:xfrm>
          <a:off x="1199177" y="4124716"/>
          <a:ext cx="7269039" cy="108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38500" imgH="482600" progId="Equation.DSMT4">
                  <p:embed/>
                </p:oleObj>
              </mc:Choice>
              <mc:Fallback>
                <p:oleObj name="Equation" r:id="rId4" imgW="3238500" imgH="482600" progId="Equation.DSMT4">
                  <p:embed/>
                  <p:pic>
                    <p:nvPicPr>
                      <p:cNvPr id="9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177" y="4124716"/>
                        <a:ext cx="7269039" cy="108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08633C9E-38FB-4F34-A9E5-C77BD8B98F91}"/>
                  </a:ext>
                </a:extLst>
              </p:cNvPr>
              <p:cNvSpPr/>
              <p:nvPr/>
            </p:nvSpPr>
            <p:spPr>
              <a:xfrm>
                <a:off x="297403" y="5251474"/>
                <a:ext cx="8669044" cy="1321889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ea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上面两式中，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itchFamily="18" charset="0"/>
                  </a:rPr>
                  <a:t>,c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itchFamily="18" charset="0"/>
                  </a:rPr>
                  <a:t>,…,c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  <a:latin typeface="Times New Roman" pitchFamily="18" charset="0"/>
                  </a:rPr>
                  <a:t>k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均为待定系数；</a:t>
                </a:r>
              </a:p>
              <a:p>
                <a:pPr ea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将初始条件代入，建立联立方程，确定这些系数具体值，得到通解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08633C9E-38FB-4F34-A9E5-C77BD8B9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3" y="5251474"/>
                <a:ext cx="8669044" cy="1321889"/>
              </a:xfrm>
              <a:prstGeom prst="flowChartAlternateProcess">
                <a:avLst/>
              </a:prstGeom>
              <a:blipFill>
                <a:blip r:embed="rId6"/>
                <a:stretch>
                  <a:fillRect l="-281" t="-2273" b="-1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9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4E00B-423F-45D3-9C46-7660BDA1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1. 3</a:t>
            </a:r>
            <a:r>
              <a:rPr lang="zh-CN" altLang="en-US" sz="2400" b="0" dirty="0">
                <a:latin typeface="Times New Roman" pitchFamily="18" charset="0"/>
              </a:rPr>
              <a:t>阶常系数线性齐次递归方程：无重根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64596-EF99-4529-8A6F-15073AE2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特征方程为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改写并因式分解为：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得到特征根：</a:t>
            </a:r>
          </a:p>
          <a:p>
            <a:pPr lvl="1"/>
            <a:r>
              <a:rPr lang="en-US" altLang="zh-CN" dirty="0">
                <a:latin typeface="Times New Roman" pitchFamily="18" charset="0"/>
              </a:rPr>
              <a:t>q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=1, q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=2, q</a:t>
            </a:r>
            <a:r>
              <a:rPr lang="en-US" altLang="zh-CN" baseline="-25000" dirty="0">
                <a:latin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</a:rPr>
              <a:t>=3</a:t>
            </a:r>
          </a:p>
          <a:p>
            <a:pPr marL="0" indent="0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D471C-1DEC-4441-8FCA-37F096D0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1556E-10DF-474E-9BCE-79E02C44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5ED86-0E4B-40D2-831A-2DC92886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20C5A6BD-0E35-4A8D-90F8-E12C8F7C0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544881"/>
              </p:ext>
            </p:extLst>
          </p:nvPr>
        </p:nvGraphicFramePr>
        <p:xfrm>
          <a:off x="1069759" y="819752"/>
          <a:ext cx="5825477" cy="190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4000" imgH="914400" progId="Equation.DSMT4">
                  <p:embed/>
                </p:oleObj>
              </mc:Choice>
              <mc:Fallback>
                <p:oleObj name="Equation" r:id="rId2" imgW="2794000" imgH="914400" progId="Equation.DSMT4">
                  <p:embed/>
                  <p:pic>
                    <p:nvPicPr>
                      <p:cNvPr id="10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759" y="819752"/>
                        <a:ext cx="5825477" cy="190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5E30DC5-EF06-4536-ACCA-090F2E2BF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593124"/>
              </p:ext>
            </p:extLst>
          </p:nvPr>
        </p:nvGraphicFramePr>
        <p:xfrm>
          <a:off x="3222595" y="3739188"/>
          <a:ext cx="4800122" cy="5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2300" imgH="203200" progId="Equation.DSMT4">
                  <p:embed/>
                </p:oleObj>
              </mc:Choice>
              <mc:Fallback>
                <p:oleObj name="Equation" r:id="rId4" imgW="1892300" imgH="203200" progId="Equation.DSMT4">
                  <p:embed/>
                  <p:pic>
                    <p:nvPicPr>
                      <p:cNvPr id="112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595" y="3739188"/>
                        <a:ext cx="4800122" cy="5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4B94BAB9-216D-4EC1-A76D-78D3CC5A1F62}"/>
                  </a:ext>
                </a:extLst>
              </p:cNvPr>
              <p:cNvSpPr txBox="1"/>
              <p:nvPr/>
            </p:nvSpPr>
            <p:spPr bwMode="auto">
              <a:xfrm>
                <a:off x="2306546" y="2994385"/>
                <a:ext cx="3974406" cy="5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4B94BAB9-216D-4EC1-A76D-78D3CC5A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546" y="2994385"/>
                <a:ext cx="3974406" cy="596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9809456-A5FA-459B-B2F3-C57FD2186E34}"/>
                  </a:ext>
                </a:extLst>
              </p:cNvPr>
              <p:cNvSpPr txBox="1"/>
              <p:nvPr/>
            </p:nvSpPr>
            <p:spPr bwMode="auto">
              <a:xfrm>
                <a:off x="3028950" y="4373336"/>
                <a:ext cx="3974406" cy="45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−2)(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−3)=0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9809456-A5FA-459B-B2F3-C57FD218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8950" y="4373336"/>
                <a:ext cx="3974406" cy="456210"/>
              </a:xfrm>
              <a:prstGeom prst="rect">
                <a:avLst/>
              </a:prstGeom>
              <a:blipFill>
                <a:blip r:embed="rId7"/>
                <a:stretch>
                  <a:fillRect l="-2454" t="-17333" b="-2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4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4D76C-3E8F-434A-AE1D-9C8BE721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分治法前提：对问题要求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825B9-2B83-41EE-9A60-B5E92268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大问题分解为子问题后，各个子问题可以独立（</a:t>
            </a:r>
            <a:r>
              <a:rPr lang="zh-CN" altLang="en-US" b="1" u="sng" dirty="0">
                <a:solidFill>
                  <a:srgbClr val="FF0000"/>
                </a:solidFill>
              </a:rPr>
              <a:t>并行、同时</a:t>
            </a:r>
            <a:r>
              <a:rPr lang="zh-CN" altLang="en-US" dirty="0"/>
              <a:t>）求解，相互间无直接交互、依赖关系</a:t>
            </a:r>
          </a:p>
          <a:p>
            <a:pPr eaLnBrk="1" hangingPunct="1"/>
            <a:r>
              <a:rPr lang="zh-CN" altLang="en-US" dirty="0"/>
              <a:t>子问题解的（简单）合并，可以得到原问题的解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786E2-2B8A-4B21-9711-DA0B79D3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36D06-3402-4485-906E-A0629733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51769-929E-47F3-ABB2-3592DCFC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6157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4E00B-423F-45D3-9C46-7660BDA1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1. 3</a:t>
            </a:r>
            <a:r>
              <a:rPr lang="zh-CN" altLang="en-US" sz="2400" b="0" dirty="0">
                <a:latin typeface="Times New Roman" pitchFamily="18" charset="0"/>
              </a:rPr>
              <a:t>阶常系数线性齐次递归方程：无重根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64596-EF99-4529-8A6F-15073AE2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Times New Roman" pitchFamily="18" charset="0"/>
              </a:rPr>
              <a:t>递归方程的通解为：</a:t>
            </a:r>
            <a:endParaRPr lang="en-US" altLang="zh-CN" sz="2400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由初始条件得：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得到： </a:t>
            </a:r>
            <a:r>
              <a:rPr lang="en-US" altLang="zh-CN" sz="2400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=0, c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=-2, c</a:t>
            </a:r>
            <a:r>
              <a:rPr lang="en-US" altLang="zh-CN" sz="2400" baseline="-25000" dirty="0">
                <a:latin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</a:rPr>
              <a:t>=2</a:t>
            </a: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由此得到递归方程解：</a:t>
            </a:r>
          </a:p>
          <a:p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D471C-1DEC-4441-8FCA-37F096D0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1556E-10DF-474E-9BCE-79E02C44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5ED86-0E4B-40D2-831A-2DC92886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F356A8C2-2059-4A0A-B1E4-3ADB9C48D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460019"/>
              </p:ext>
            </p:extLst>
          </p:nvPr>
        </p:nvGraphicFramePr>
        <p:xfrm>
          <a:off x="3454154" y="818179"/>
          <a:ext cx="4248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7229" imgH="482391" progId="Equation.DSMT4">
                  <p:embed/>
                </p:oleObj>
              </mc:Choice>
              <mc:Fallback>
                <p:oleObj name="Equation" r:id="rId2" imgW="1777229" imgH="482391" progId="Equation.DSMT4">
                  <p:embed/>
                  <p:pic>
                    <p:nvPicPr>
                      <p:cNvPr id="112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154" y="818179"/>
                        <a:ext cx="424815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3885CE2B-AC24-47C7-BDA0-403C0B0CB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470497"/>
              </p:ext>
            </p:extLst>
          </p:nvPr>
        </p:nvGraphicFramePr>
        <p:xfrm>
          <a:off x="3400487" y="2210890"/>
          <a:ext cx="4033838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500" imgH="711200" progId="Equation.DSMT4">
                  <p:embed/>
                </p:oleObj>
              </mc:Choice>
              <mc:Fallback>
                <p:oleObj name="Equation" r:id="rId4" imgW="1841500" imgH="711200" progId="Equation.DSMT4">
                  <p:embed/>
                  <p:pic>
                    <p:nvPicPr>
                      <p:cNvPr id="122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87" y="2210890"/>
                        <a:ext cx="4033838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03CAACAA-02A0-49F8-944A-BDE7D9F13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303948"/>
              </p:ext>
            </p:extLst>
          </p:nvPr>
        </p:nvGraphicFramePr>
        <p:xfrm>
          <a:off x="3678084" y="5348211"/>
          <a:ext cx="25796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500" imgH="228600" progId="Equation.DSMT4">
                  <p:embed/>
                </p:oleObj>
              </mc:Choice>
              <mc:Fallback>
                <p:oleObj name="Equation" r:id="rId6" imgW="1079500" imgH="228600" progId="Equation.DSMT4">
                  <p:embed/>
                  <p:pic>
                    <p:nvPicPr>
                      <p:cNvPr id="1229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084" y="5348211"/>
                        <a:ext cx="25796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034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4E00B-423F-45D3-9C46-7660BDA1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2. 3</a:t>
            </a:r>
            <a:r>
              <a:rPr lang="zh-CN" altLang="en-US" sz="2400" b="0" dirty="0">
                <a:latin typeface="Times New Roman" pitchFamily="18" charset="0"/>
              </a:rPr>
              <a:t>阶常系数线性齐次递归方程：有重根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64596-EF99-4529-8A6F-15073AE2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特征方程为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改写并因式分解为：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得到特征根：</a:t>
            </a:r>
          </a:p>
          <a:p>
            <a:pPr lvl="1"/>
            <a:r>
              <a:rPr lang="en-US" altLang="zh-CN" dirty="0">
                <a:latin typeface="Times New Roman" pitchFamily="18" charset="0"/>
              </a:rPr>
              <a:t>q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=1, q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=1, q</a:t>
            </a:r>
            <a:r>
              <a:rPr lang="en-US" altLang="zh-CN" baseline="-25000" dirty="0">
                <a:latin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</a:rPr>
              <a:t>=3</a:t>
            </a:r>
          </a:p>
          <a:p>
            <a:pPr marL="0" indent="0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D471C-1DEC-4441-8FCA-37F096D0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1556E-10DF-474E-9BCE-79E02C44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5ED86-0E4B-40D2-831A-2DC92886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65E30DC5-EF06-4536-ACCA-090F2E2BF7B8}"/>
                  </a:ext>
                </a:extLst>
              </p:cNvPr>
              <p:cNvSpPr txBox="1"/>
              <p:nvPr/>
            </p:nvSpPr>
            <p:spPr bwMode="auto">
              <a:xfrm>
                <a:off x="3237051" y="3798506"/>
                <a:ext cx="4878249" cy="656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65E30DC5-EF06-4536-ACCA-090F2E2B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051" y="3798506"/>
                <a:ext cx="4878249" cy="65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4B94BAB9-216D-4EC1-A76D-78D3CC5A1F62}"/>
                  </a:ext>
                </a:extLst>
              </p:cNvPr>
              <p:cNvSpPr txBox="1"/>
              <p:nvPr/>
            </p:nvSpPr>
            <p:spPr bwMode="auto">
              <a:xfrm>
                <a:off x="2306546" y="2994385"/>
                <a:ext cx="3974406" cy="5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4B94BAB9-216D-4EC1-A76D-78D3CC5A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546" y="2994385"/>
                <a:ext cx="3974406" cy="59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9809456-A5FA-459B-B2F3-C57FD2186E34}"/>
                  </a:ext>
                </a:extLst>
              </p:cNvPr>
              <p:cNvSpPr txBox="1"/>
              <p:nvPr/>
            </p:nvSpPr>
            <p:spPr bwMode="auto">
              <a:xfrm>
                <a:off x="3060022" y="4415845"/>
                <a:ext cx="3974406" cy="45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−1)(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−3)=0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C9809456-A5FA-459B-B2F3-C57FD218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0022" y="4415845"/>
                <a:ext cx="3974406" cy="456210"/>
              </a:xfrm>
              <a:prstGeom prst="rect">
                <a:avLst/>
              </a:prstGeom>
              <a:blipFill>
                <a:blip r:embed="rId4"/>
                <a:stretch>
                  <a:fillRect l="-2454" t="-17333" b="-2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6E419FD2-BACD-4030-AD34-846EE1E93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822021"/>
              </p:ext>
            </p:extLst>
          </p:nvPr>
        </p:nvGraphicFramePr>
        <p:xfrm>
          <a:off x="1121141" y="808921"/>
          <a:ext cx="5807075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43200" imgH="914400" progId="Equation.DSMT4">
                  <p:embed/>
                </p:oleObj>
              </mc:Choice>
              <mc:Fallback>
                <p:oleObj name="Equation" r:id="rId5" imgW="2743200" imgH="914400" progId="Equation.DSMT4">
                  <p:embed/>
                  <p:pic>
                    <p:nvPicPr>
                      <p:cNvPr id="133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141" y="808921"/>
                        <a:ext cx="5807075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006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4E00B-423F-45D3-9C46-7660BDA1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2. 3</a:t>
            </a:r>
            <a:r>
              <a:rPr lang="zh-CN" altLang="en-US" sz="2400" b="0" dirty="0">
                <a:latin typeface="Times New Roman" pitchFamily="18" charset="0"/>
              </a:rPr>
              <a:t>阶常系数线性齐次递归方程：有重根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64596-EF99-4529-8A6F-15073AE2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Times New Roman" pitchFamily="18" charset="0"/>
              </a:rPr>
              <a:t>递归方程的通解为：</a:t>
            </a:r>
            <a:endParaRPr lang="en-US" altLang="zh-CN" sz="2400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由初始条件得：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得到： </a:t>
            </a:r>
            <a:r>
              <a:rPr lang="en-US" altLang="zh-CN" sz="2400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=0, c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=-1, c</a:t>
            </a:r>
            <a:r>
              <a:rPr lang="en-US" altLang="zh-CN" sz="2400" baseline="-25000" dirty="0">
                <a:latin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</a:rPr>
              <a:t>=1</a:t>
            </a: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由此得到递归方程解：</a:t>
            </a:r>
          </a:p>
          <a:p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5D471C-1DEC-4441-8FCA-37F096D0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1556E-10DF-474E-9BCE-79E02C44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5ED86-0E4B-40D2-831A-2DC92886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8FD89598-95FE-489A-95B9-F1DC8D82D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024575"/>
              </p:ext>
            </p:extLst>
          </p:nvPr>
        </p:nvGraphicFramePr>
        <p:xfrm>
          <a:off x="3384612" y="869662"/>
          <a:ext cx="40655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800" imgH="482600" progId="Equation.DSMT4">
                  <p:embed/>
                </p:oleObj>
              </mc:Choice>
              <mc:Fallback>
                <p:oleObj name="Equation" r:id="rId2" imgW="1701800" imgH="482600" progId="Equation.DSMT4">
                  <p:embed/>
                  <p:pic>
                    <p:nvPicPr>
                      <p:cNvPr id="143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612" y="869662"/>
                        <a:ext cx="4065588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5B62C2C4-E160-48BC-8F67-BE8142A08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269829"/>
              </p:ext>
            </p:extLst>
          </p:nvPr>
        </p:nvGraphicFramePr>
        <p:xfrm>
          <a:off x="2944889" y="2310831"/>
          <a:ext cx="4608513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700" imgH="711200" progId="Equation.DSMT4">
                  <p:embed/>
                </p:oleObj>
              </mc:Choice>
              <mc:Fallback>
                <p:oleObj name="Equation" r:id="rId4" imgW="1790700" imgH="711200" progId="Equation.DSMT4">
                  <p:embed/>
                  <p:pic>
                    <p:nvPicPr>
                      <p:cNvPr id="143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89" y="2310831"/>
                        <a:ext cx="4608513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E112470D-A90F-425B-8138-FE71BF0A3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218951"/>
              </p:ext>
            </p:extLst>
          </p:nvPr>
        </p:nvGraphicFramePr>
        <p:xfrm>
          <a:off x="3430665" y="5015123"/>
          <a:ext cx="38830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25600" imgH="482600" progId="Equation.DSMT4">
                  <p:embed/>
                </p:oleObj>
              </mc:Choice>
              <mc:Fallback>
                <p:oleObj name="Equation" r:id="rId6" imgW="1625600" imgH="482600" progId="Equation.DSMT4">
                  <p:embed/>
                  <p:pic>
                    <p:nvPicPr>
                      <p:cNvPr id="1536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665" y="5015123"/>
                        <a:ext cx="38830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235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A8D62-6C18-4EE6-83F4-E1AE9E92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6E64A-9CAA-4CDD-A7B7-E7111971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解下列递归方程：</a:t>
            </a:r>
            <a:endParaRPr lang="en-US" altLang="zh-CN" sz="2400" dirty="0"/>
          </a:p>
          <a:p>
            <a:pPr lvl="1"/>
            <a:r>
              <a:rPr lang="en-US" altLang="zh-CN" sz="2800" dirty="0"/>
              <a:t>1. f(n)=3f(n-1),   f(0)=5</a:t>
            </a:r>
          </a:p>
          <a:p>
            <a:pPr lvl="1"/>
            <a:r>
              <a:rPr lang="en-US" altLang="zh-CN" sz="2800" dirty="0"/>
              <a:t>2. f(n)=5f(n-1) – 6f(n-2), f(0)=1, f(1)=1</a:t>
            </a:r>
          </a:p>
          <a:p>
            <a:pPr lvl="1"/>
            <a:r>
              <a:rPr lang="en-US" altLang="zh-CN" sz="2800" dirty="0"/>
              <a:t>3. f(n)=-6f(n-1) – 9f(n-2), f(0)=3, f(1)=-3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58A8C2-EA92-4930-BE2A-132CD6558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A01A5-2CC3-41CA-824B-0AB16BAB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61404-D922-4173-AC80-77C24D5C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70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6E801-DE85-459B-8F03-F4D1CF53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K</a:t>
            </a:r>
            <a:r>
              <a:rPr lang="zh-CN" altLang="en-US" sz="2800" dirty="0"/>
              <a:t>阶常系数线性</a:t>
            </a:r>
            <a:r>
              <a:rPr lang="zh-CN" altLang="en-US" sz="2800" dirty="0">
                <a:solidFill>
                  <a:srgbClr val="FF3300"/>
                </a:solidFill>
              </a:rPr>
              <a:t>非</a:t>
            </a:r>
            <a:r>
              <a:rPr lang="zh-CN" altLang="en-US" sz="2800" dirty="0"/>
              <a:t>齐次递归方程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4F6FF-8763-4868-BA06-D6C38F1C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</a:t>
            </a:r>
            <a:r>
              <a:rPr lang="zh-CN" altLang="en-US" sz="2400" dirty="0"/>
              <a:t>阶常系数线性</a:t>
            </a:r>
            <a:r>
              <a:rPr lang="zh-CN" altLang="en-US" sz="2400" dirty="0">
                <a:solidFill>
                  <a:srgbClr val="FF3300"/>
                </a:solidFill>
              </a:rPr>
              <a:t>非</a:t>
            </a:r>
            <a:r>
              <a:rPr lang="zh-CN" altLang="en-US" sz="2400" dirty="0"/>
              <a:t>齐次递归方程形如：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其中，</a:t>
            </a:r>
            <a:r>
              <a:rPr lang="en-US" altLang="zh-CN" dirty="0"/>
              <a:t>b</a:t>
            </a:r>
            <a:r>
              <a:rPr lang="en-US" altLang="zh-CN" baseline="-25000" dirty="0"/>
              <a:t>i</a:t>
            </a:r>
            <a:r>
              <a:rPr lang="zh-CN" altLang="en-US" dirty="0"/>
              <a:t>为常数，第</a:t>
            </a:r>
            <a:r>
              <a:rPr lang="en-US" altLang="zh-CN" dirty="0"/>
              <a:t>2</a:t>
            </a:r>
            <a:r>
              <a:rPr lang="zh-CN" altLang="en-US" dirty="0"/>
              <a:t>项为方程初始条件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</a:t>
            </a:r>
            <a:r>
              <a:rPr lang="zh-CN" altLang="en-US" sz="2400" dirty="0"/>
              <a:t>通解形式为</a:t>
            </a:r>
            <a:endParaRPr lang="en-US" altLang="zh-CN" sz="2400" dirty="0"/>
          </a:p>
          <a:p>
            <a:endParaRPr lang="en-US" altLang="zh-CN" dirty="0"/>
          </a:p>
          <a:p>
            <a:pPr lvl="1"/>
            <a:r>
              <a:rPr lang="zh-CN" altLang="en-US" sz="2400" dirty="0"/>
              <a:t>其中</a:t>
            </a:r>
            <a:endParaRPr lang="en-US" altLang="zh-CN" sz="2400" dirty="0"/>
          </a:p>
          <a:p>
            <a:pPr lvl="2"/>
            <a:r>
              <a:rPr lang="zh-CN" altLang="en-US" dirty="0"/>
              <a:t>           为对应齐次递归方程的通解</a:t>
            </a:r>
            <a:endParaRPr lang="en-US" altLang="zh-CN" dirty="0"/>
          </a:p>
          <a:p>
            <a:pPr lvl="2"/>
            <a:r>
              <a:rPr lang="en-US" altLang="zh-CN" sz="2800" dirty="0"/>
              <a:t>f*(n)</a:t>
            </a:r>
            <a:r>
              <a:rPr lang="en-US" altLang="zh-CN" sz="2400" dirty="0"/>
              <a:t>    </a:t>
            </a:r>
            <a:r>
              <a:rPr lang="zh-CN" altLang="en-US" sz="2400" dirty="0"/>
              <a:t>为原非齐次递归方程的特解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7597C-6090-41A2-986E-E06FDD7A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9C42D-B852-41CA-B084-88067489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BEAA2D-3521-45BC-8493-343B442F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D0F03C73-9F9B-4635-B3B4-5E376ED5C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7554"/>
              </p:ext>
            </p:extLst>
          </p:nvPr>
        </p:nvGraphicFramePr>
        <p:xfrm>
          <a:off x="198146" y="1350315"/>
          <a:ext cx="8410080" cy="1141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56000" imgH="482600" progId="Equation.DSMT4">
                  <p:embed/>
                </p:oleObj>
              </mc:Choice>
              <mc:Fallback>
                <p:oleObj name="Equation" r:id="rId2" imgW="3556000" imgH="482600" progId="Equation.DSMT4">
                  <p:embed/>
                  <p:pic>
                    <p:nvPicPr>
                      <p:cNvPr id="174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46" y="1350315"/>
                        <a:ext cx="8410080" cy="1141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1">
            <a:extLst>
              <a:ext uri="{FF2B5EF4-FFF2-40B4-BE49-F238E27FC236}">
                <a16:creationId xmlns:a16="http://schemas.microsoft.com/office/drawing/2014/main" id="{E4EB1461-32CA-4BFF-9C06-6FB345D1E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396520"/>
            <a:ext cx="1223962" cy="503237"/>
          </a:xfrm>
          <a:prstGeom prst="ellipse">
            <a:avLst/>
          </a:prstGeom>
          <a:noFill/>
          <a:ln w="63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D8E96393-608E-41DF-9377-BF675B8E7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7655"/>
              </p:ext>
            </p:extLst>
          </p:nvPr>
        </p:nvGraphicFramePr>
        <p:xfrm>
          <a:off x="2473187" y="4131962"/>
          <a:ext cx="30749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241195" progId="Equation.DSMT4">
                  <p:embed/>
                </p:oleObj>
              </mc:Choice>
              <mc:Fallback>
                <p:oleObj name="Equation" r:id="rId4" imgW="1269449" imgH="241195" progId="Equation.DSMT4">
                  <p:embed/>
                  <p:pic>
                    <p:nvPicPr>
                      <p:cNvPr id="174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187" y="4131962"/>
                        <a:ext cx="30749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B5F61BF0-11D7-4EF5-8157-7D553B0EB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714545"/>
              </p:ext>
            </p:extLst>
          </p:nvPr>
        </p:nvGraphicFramePr>
        <p:xfrm>
          <a:off x="948940" y="5165849"/>
          <a:ext cx="8302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51" imgH="241195" progId="Equation.DSMT4">
                  <p:embed/>
                </p:oleObj>
              </mc:Choice>
              <mc:Fallback>
                <p:oleObj name="Equation" r:id="rId6" imgW="342751" imgH="241195" progId="Equation.DSMT4">
                  <p:embed/>
                  <p:pic>
                    <p:nvPicPr>
                      <p:cNvPr id="174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940" y="5165849"/>
                        <a:ext cx="8302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610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D774C-0990-4E5E-81E8-EA08FD2A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求解方法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D0ECB-9AE6-43A9-A581-1650659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/>
              <a:t>一般没有寻找特解的有效方法</a:t>
            </a:r>
            <a:endParaRPr lang="en-US" altLang="zh-CN" dirty="0"/>
          </a:p>
          <a:p>
            <a:pPr lvl="1"/>
            <a:r>
              <a:rPr lang="zh-CN" altLang="en-US" dirty="0"/>
              <a:t>先根据</a:t>
            </a:r>
            <a:r>
              <a:rPr lang="en-US" altLang="zh-CN" dirty="0"/>
              <a:t>g(n)</a:t>
            </a:r>
            <a:r>
              <a:rPr lang="zh-CN" altLang="en-US" dirty="0"/>
              <a:t>具体形式，确定特解；</a:t>
            </a:r>
            <a:endParaRPr lang="en-US" altLang="zh-CN" dirty="0"/>
          </a:p>
          <a:p>
            <a:pPr marL="268287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再将特解代入递归方程，用待定系数法，求解特解的系数</a:t>
            </a:r>
          </a:p>
          <a:p>
            <a:endParaRPr lang="en-US" altLang="zh-CN" dirty="0"/>
          </a:p>
          <a:p>
            <a:r>
              <a:rPr lang="en-US" altLang="zh-CN" dirty="0"/>
              <a:t>g(n)</a:t>
            </a:r>
            <a:r>
              <a:rPr lang="zh-CN" altLang="en-US" dirty="0"/>
              <a:t>考虑以下两种情况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g(n)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  <a:r>
              <a:rPr lang="en-US" altLang="zh-CN" dirty="0"/>
              <a:t>m</a:t>
            </a:r>
            <a:r>
              <a:rPr lang="zh-CN" altLang="en-US" dirty="0"/>
              <a:t>次的多项式</a:t>
            </a:r>
            <a:endParaRPr lang="en-US" altLang="zh-CN" dirty="0"/>
          </a:p>
          <a:p>
            <a:pPr lvl="1"/>
            <a:r>
              <a:rPr lang="en-US" altLang="zh-CN" dirty="0"/>
              <a:t>g(n)</a:t>
            </a:r>
            <a:r>
              <a:rPr lang="zh-CN" altLang="en-US" dirty="0"/>
              <a:t>是</a:t>
            </a:r>
            <a:r>
              <a:rPr lang="en-US" altLang="zh-CN" dirty="0"/>
              <a:t>n</a:t>
            </a:r>
            <a:r>
              <a:rPr lang="zh-CN" altLang="en-US" dirty="0"/>
              <a:t>的指数函数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C0ABA-5ED9-4936-BD0A-D2DEDA2A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F7273-88C0-4C8A-840A-419B8796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A519A1-BEDA-4AC8-9342-9D15B936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12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34DE2-44C5-41F4-93A3-E512D708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非齐次递归方程情况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sz="2800" dirty="0">
                <a:latin typeface="Times New Roman" pitchFamily="18" charset="0"/>
              </a:rPr>
              <a:t>g(n)</a:t>
            </a:r>
            <a:r>
              <a:rPr lang="zh-CN" altLang="en-US" sz="2800" dirty="0">
                <a:latin typeface="Times New Roman" pitchFamily="18" charset="0"/>
              </a:rPr>
              <a:t>是</a:t>
            </a:r>
            <a:r>
              <a:rPr lang="en-US" altLang="zh-CN" sz="2800" dirty="0">
                <a:latin typeface="Times New Roman" pitchFamily="18" charset="0"/>
              </a:rPr>
              <a:t>n</a:t>
            </a:r>
            <a:r>
              <a:rPr lang="zh-CN" altLang="en-US" sz="2800" dirty="0">
                <a:latin typeface="Times New Roman" pitchFamily="18" charset="0"/>
              </a:rPr>
              <a:t>的</a:t>
            </a:r>
            <a:r>
              <a:rPr lang="en-US" altLang="zh-CN" sz="2800" dirty="0">
                <a:latin typeface="Times New Roman" pitchFamily="18" charset="0"/>
              </a:rPr>
              <a:t>m</a:t>
            </a:r>
            <a:r>
              <a:rPr lang="zh-CN" altLang="en-US" sz="2800" dirty="0">
                <a:latin typeface="Times New Roman" pitchFamily="18" charset="0"/>
              </a:rPr>
              <a:t>次的多项式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76C7D-11FB-49A6-ADC8-CA1F0F2F9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i="1" dirty="0">
                <a:latin typeface="Times New Roman" pitchFamily="18" charset="0"/>
              </a:rPr>
              <a:t>g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</a:rPr>
              <a:t>形如：</a:t>
            </a:r>
          </a:p>
          <a:p>
            <a:pPr marL="0" indent="0" eaLnBrk="1" hangingPunct="1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其中，</a:t>
            </a:r>
            <a:r>
              <a:rPr lang="en-US" altLang="zh-CN" i="1" dirty="0">
                <a:latin typeface="Times New Roman" pitchFamily="18" charset="0"/>
              </a:rPr>
              <a:t>b</a:t>
            </a:r>
            <a:r>
              <a:rPr lang="en-US" altLang="zh-CN" baseline="-25000" dirty="0">
                <a:latin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</a:rPr>
              <a:t>为常数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此时，特解</a:t>
            </a:r>
            <a:r>
              <a:rPr lang="en-US" altLang="zh-CN" sz="2400" i="1" dirty="0">
                <a:latin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</a:rPr>
              <a:t>*(n)</a:t>
            </a:r>
            <a:r>
              <a:rPr lang="zh-CN" altLang="en-US" sz="2400" dirty="0">
                <a:latin typeface="Times New Roman" pitchFamily="18" charset="0"/>
              </a:rPr>
              <a:t>也是</a:t>
            </a:r>
            <a:r>
              <a:rPr lang="en-US" altLang="zh-CN" sz="2400" i="1" dirty="0">
                <a:latin typeface="Times New Roman" pitchFamily="18" charset="0"/>
              </a:rPr>
              <a:t>n</a:t>
            </a:r>
            <a:r>
              <a:rPr lang="zh-CN" altLang="en-US" sz="2400" dirty="0">
                <a:latin typeface="Times New Roman" pitchFamily="18" charset="0"/>
              </a:rPr>
              <a:t>的</a:t>
            </a:r>
            <a:r>
              <a:rPr lang="en-US" altLang="zh-CN" sz="2400" i="1" dirty="0">
                <a:latin typeface="Times New Roman" pitchFamily="18" charset="0"/>
              </a:rPr>
              <a:t>m</a:t>
            </a:r>
            <a:r>
              <a:rPr lang="zh-CN" altLang="en-US" sz="2400" dirty="0">
                <a:latin typeface="Times New Roman" pitchFamily="18" charset="0"/>
              </a:rPr>
              <a:t>次多项式，形如：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各个系数</a:t>
            </a: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</a:rPr>
              <a:t>待定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02714-7D2E-461E-8B6A-8AA53070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55E89-BA7A-4A32-B90E-E503AB36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1D4B00-A585-4C5E-983A-5DD3777B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27D7F775-0F58-4A45-988E-F2BA91D37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19541"/>
              </p:ext>
            </p:extLst>
          </p:nvPr>
        </p:nvGraphicFramePr>
        <p:xfrm>
          <a:off x="2114536" y="940755"/>
          <a:ext cx="52181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241300" progId="Equation.DSMT4">
                  <p:embed/>
                </p:oleObj>
              </mc:Choice>
              <mc:Fallback>
                <p:oleObj name="Equation" r:id="rId2" imgW="2184400" imgH="241300" progId="Equation.DSMT4">
                  <p:embed/>
                  <p:pic>
                    <p:nvPicPr>
                      <p:cNvPr id="1946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36" y="940755"/>
                        <a:ext cx="52181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0BCF32EE-42A3-41D7-8C39-E33354E92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128471"/>
              </p:ext>
            </p:extLst>
          </p:nvPr>
        </p:nvGraphicFramePr>
        <p:xfrm>
          <a:off x="969532" y="3534329"/>
          <a:ext cx="56435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62200" imgH="241300" progId="Equation.DSMT4">
                  <p:embed/>
                </p:oleObj>
              </mc:Choice>
              <mc:Fallback>
                <p:oleObj name="Equation" r:id="rId4" imgW="2362200" imgH="241300" progId="Equation.DSMT4">
                  <p:embed/>
                  <p:pic>
                    <p:nvPicPr>
                      <p:cNvPr id="1946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532" y="3534329"/>
                        <a:ext cx="56435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274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38E79-1B49-44E1-956A-758D3F1A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3.</a:t>
            </a:r>
            <a:r>
              <a:rPr lang="zh-CN" altLang="en-US" sz="2400" b="0" dirty="0">
                <a:latin typeface="Times New Roman" pitchFamily="18" charset="0"/>
              </a:rPr>
              <a:t> </a:t>
            </a:r>
            <a:r>
              <a:rPr lang="en-US" altLang="zh-CN" sz="2400" b="0" dirty="0">
                <a:latin typeface="Times New Roman" pitchFamily="18" charset="0"/>
              </a:rPr>
              <a:t>2</a:t>
            </a:r>
            <a:r>
              <a:rPr lang="zh-CN" altLang="en-US" sz="2400" b="0" dirty="0">
                <a:latin typeface="Times New Roman" pitchFamily="18" charset="0"/>
              </a:rPr>
              <a:t>阶常系数线性非齐次递归方程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0AA41-3136-48C9-913E-2DE80FEAD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endParaRPr lang="en-US" altLang="zh-CN" dirty="0">
              <a:latin typeface="Times New Roman" pitchFamily="18" charset="0"/>
            </a:endParaRP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/>
              <a:t>对应的齐次方程的特征方程为</a:t>
            </a:r>
            <a:endParaRPr lang="en-US" altLang="zh-CN" sz="2400" dirty="0"/>
          </a:p>
          <a:p>
            <a:pPr lvl="1"/>
            <a:r>
              <a:rPr lang="en-US" altLang="zh-CN" dirty="0"/>
              <a:t>x</a:t>
            </a:r>
            <a:r>
              <a:rPr lang="en-US" altLang="zh-CN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－ </a:t>
            </a:r>
            <a:r>
              <a:rPr lang="en-US" altLang="zh-CN" dirty="0"/>
              <a:t>7x  +10= 0</a:t>
            </a:r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eaLnBrk="1" hangingPunct="1"/>
            <a:r>
              <a:rPr lang="zh-CN" altLang="en-US" sz="2400" dirty="0"/>
              <a:t>因式分解：</a:t>
            </a:r>
            <a:r>
              <a:rPr lang="en-US" altLang="zh-CN" sz="2400" dirty="0"/>
              <a:t>(x-2)(x-5)=0</a:t>
            </a:r>
          </a:p>
          <a:p>
            <a:pPr eaLnBrk="1" hangingPunct="1"/>
            <a:r>
              <a:rPr lang="zh-CN" altLang="en-US" sz="2400" dirty="0"/>
              <a:t>特征根：</a:t>
            </a:r>
            <a:r>
              <a:rPr lang="en-US" altLang="zh-CN" sz="2400" i="1" dirty="0"/>
              <a:t>q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=2</a:t>
            </a:r>
            <a:r>
              <a:rPr lang="zh-CN" altLang="en-US" sz="2400" dirty="0"/>
              <a:t>，</a:t>
            </a:r>
            <a:r>
              <a:rPr lang="en-US" altLang="zh-CN" sz="2400" i="1" dirty="0"/>
              <a:t>q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=5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zh-CN" altLang="en-US" sz="2400" dirty="0"/>
              <a:t>对应齐次方程通解：</a:t>
            </a:r>
          </a:p>
          <a:p>
            <a:pPr marL="0" indent="0" eaLnBrk="1" hangingPunct="1"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58E3-D05E-4D3C-9C67-1F9702F2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CC81D-40CF-412B-A165-A0B9DFB6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DBBC1-3CD3-4DD3-A7B3-2ED982D7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A85A95E5-104A-4D80-B964-6CE9DBC53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15854"/>
              </p:ext>
            </p:extLst>
          </p:nvPr>
        </p:nvGraphicFramePr>
        <p:xfrm>
          <a:off x="809333" y="807144"/>
          <a:ext cx="5472112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800" imgH="711200" progId="Equation.DSMT4">
                  <p:embed/>
                </p:oleObj>
              </mc:Choice>
              <mc:Fallback>
                <p:oleObj name="Equation" r:id="rId2" imgW="2463800" imgH="711200" progId="Equation.DSMT4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333" y="807144"/>
                        <a:ext cx="5472112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2081795B-001B-4C0C-84EB-B451B13B94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609313"/>
              </p:ext>
            </p:extLst>
          </p:nvPr>
        </p:nvGraphicFramePr>
        <p:xfrm>
          <a:off x="3123261" y="5744628"/>
          <a:ext cx="25923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29810" imgH="253890" progId="Equation.DSMT4">
                  <p:embed/>
                </p:oleObj>
              </mc:Choice>
              <mc:Fallback>
                <p:oleObj name="Equation" r:id="rId4" imgW="1129810" imgH="253890" progId="Equation.DSMT4">
                  <p:embed/>
                  <p:pic>
                    <p:nvPicPr>
                      <p:cNvPr id="2048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261" y="5744628"/>
                        <a:ext cx="25923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191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38E79-1B49-44E1-956A-758D3F1A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0" dirty="0">
                <a:latin typeface="Times New Roman" pitchFamily="18" charset="0"/>
              </a:rPr>
              <a:t>例</a:t>
            </a:r>
            <a:r>
              <a:rPr lang="en-US" altLang="zh-CN" sz="2400" b="0" dirty="0">
                <a:latin typeface="Times New Roman" pitchFamily="18" charset="0"/>
              </a:rPr>
              <a:t>3.</a:t>
            </a:r>
            <a:r>
              <a:rPr lang="zh-CN" altLang="en-US" sz="2400" b="0" dirty="0">
                <a:latin typeface="Times New Roman" pitchFamily="18" charset="0"/>
              </a:rPr>
              <a:t> </a:t>
            </a:r>
            <a:r>
              <a:rPr lang="en-US" altLang="zh-CN" sz="2400" b="0" dirty="0">
                <a:latin typeface="Times New Roman" pitchFamily="18" charset="0"/>
              </a:rPr>
              <a:t>2</a:t>
            </a:r>
            <a:r>
              <a:rPr lang="zh-CN" altLang="en-US" sz="2400" b="0" dirty="0">
                <a:latin typeface="Times New Roman" pitchFamily="18" charset="0"/>
              </a:rPr>
              <a:t>阶常系数线性非齐次递归方程</a:t>
            </a:r>
            <a:endParaRPr lang="zh-CN" altLang="en-US" sz="2400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0AA41-3136-48C9-913E-2DE80FEAD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令非齐次递归方程的特解为：</a:t>
            </a:r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endParaRPr lang="en-US" altLang="zh-CN" dirty="0">
              <a:latin typeface="Times New Roman" pitchFamily="18" charset="0"/>
            </a:endParaRP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代入原递归方程得：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58E3-D05E-4D3C-9C67-1F9702F2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CC81D-40CF-412B-A165-A0B9DFB6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DBBC1-3CD3-4DD3-A7B3-2ED982D7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049BDF66-36FA-4E78-95A7-1CB5E0372F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199370"/>
              </p:ext>
            </p:extLst>
          </p:nvPr>
        </p:nvGraphicFramePr>
        <p:xfrm>
          <a:off x="2503365" y="1382589"/>
          <a:ext cx="36734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7950" imgH="241195" progId="Equation.DSMT4">
                  <p:embed/>
                </p:oleObj>
              </mc:Choice>
              <mc:Fallback>
                <p:oleObj name="Equation" r:id="rId2" imgW="1497950" imgH="241195" progId="Equation.DSMT4">
                  <p:embed/>
                  <p:pic>
                    <p:nvPicPr>
                      <p:cNvPr id="215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365" y="1382589"/>
                        <a:ext cx="367347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DD898C7E-E5C9-4A54-9BFB-F26F984314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310147"/>
              </p:ext>
            </p:extLst>
          </p:nvPr>
        </p:nvGraphicFramePr>
        <p:xfrm>
          <a:off x="672499" y="2875302"/>
          <a:ext cx="7632700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08300" imgH="711200" progId="Equation.DSMT4">
                  <p:embed/>
                </p:oleObj>
              </mc:Choice>
              <mc:Fallback>
                <p:oleObj name="Equation" r:id="rId4" imgW="2908300" imgH="711200" progId="Equation.DSMT4">
                  <p:embed/>
                  <p:pic>
                    <p:nvPicPr>
                      <p:cNvPr id="2150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99" y="2875302"/>
                        <a:ext cx="7632700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33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077DF4-0F5E-48A7-B94D-89D82D756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8" y="325225"/>
            <a:ext cx="8897136" cy="620755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化简后得到：</a:t>
            </a:r>
            <a:endParaRPr lang="en-US" altLang="zh-CN" sz="2400" dirty="0"/>
          </a:p>
          <a:p>
            <a:endParaRPr lang="en-US" altLang="zh-CN" dirty="0">
              <a:solidFill>
                <a:srgbClr val="FF3300"/>
              </a:solidFill>
              <a:latin typeface="Times New Roman" pitchFamily="18" charset="0"/>
            </a:endParaRPr>
          </a:p>
          <a:p>
            <a:endParaRPr lang="en-US" altLang="zh-CN" dirty="0">
              <a:solidFill>
                <a:srgbClr val="FF3300"/>
              </a:solidFill>
              <a:latin typeface="Times New Roman" pitchFamily="18" charset="0"/>
            </a:endParaRPr>
          </a:p>
          <a:p>
            <a:r>
              <a:rPr lang="en-US" altLang="zh-CN" dirty="0">
                <a:solidFill>
                  <a:srgbClr val="FF3300"/>
                </a:solidFill>
                <a:latin typeface="Times New Roman" pitchFamily="18" charset="0"/>
              </a:rPr>
              <a:t>!!!!!!</a:t>
            </a:r>
            <a:r>
              <a:rPr lang="zh-CN" altLang="en-US" dirty="0">
                <a:solidFill>
                  <a:srgbClr val="FF3300"/>
                </a:solidFill>
                <a:latin typeface="Times New Roman" pitchFamily="18" charset="0"/>
              </a:rPr>
              <a:t>由此得到联立方程：</a:t>
            </a:r>
            <a:endParaRPr lang="en-US" altLang="zh-CN" dirty="0">
              <a:solidFill>
                <a:srgbClr val="FF3300"/>
              </a:solidFill>
              <a:latin typeface="Times New Roman" pitchFamily="18" charset="0"/>
            </a:endParaRPr>
          </a:p>
          <a:p>
            <a:endParaRPr lang="en-US" altLang="zh-CN" sz="2400" dirty="0">
              <a:solidFill>
                <a:srgbClr val="FF3300"/>
              </a:solidFill>
              <a:latin typeface="Times New Roman" pitchFamily="18" charset="0"/>
            </a:endParaRPr>
          </a:p>
          <a:p>
            <a:endParaRPr lang="en-US" altLang="zh-CN" dirty="0">
              <a:solidFill>
                <a:srgbClr val="FF3300"/>
              </a:solidFill>
              <a:latin typeface="Times New Roman" pitchFamily="18" charset="0"/>
            </a:endParaRPr>
          </a:p>
          <a:p>
            <a:endParaRPr lang="en-US" altLang="zh-CN" sz="2400" dirty="0">
              <a:latin typeface="Times New Roman" pitchFamily="18" charset="0"/>
            </a:endParaRPr>
          </a:p>
          <a:p>
            <a:endParaRPr lang="en-US" altLang="zh-CN" sz="2400" dirty="0">
              <a:latin typeface="Times New Roman" pitchFamily="18" charset="0"/>
            </a:endParaRPr>
          </a:p>
          <a:p>
            <a:r>
              <a:rPr lang="zh-CN" altLang="en-US" sz="2400" dirty="0">
                <a:latin typeface="Times New Roman" pitchFamily="18" charset="0"/>
              </a:rPr>
              <a:t>解得：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=1,  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=13/2,  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3</a:t>
            </a:r>
            <a:r>
              <a:rPr lang="en-US" altLang="zh-CN" sz="2400" dirty="0">
                <a:latin typeface="Times New Roman" pitchFamily="18" charset="0"/>
              </a:rPr>
              <a:t>=103/8</a:t>
            </a:r>
          </a:p>
          <a:p>
            <a:endParaRPr lang="en-US" altLang="zh-CN" sz="2400" dirty="0">
              <a:latin typeface="Times New Roman" pitchFamily="18" charset="0"/>
            </a:endParaRPr>
          </a:p>
          <a:p>
            <a:r>
              <a:rPr lang="zh-CN" altLang="en-US" dirty="0"/>
              <a:t>非齐次递归方程的通解为：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177FAC-A4D8-4BA1-A311-AEB5B374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6399B-BF2C-4F60-A660-2E568170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D47896-8229-46B1-82D6-1FCE775F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BEE15DAD-BB10-416F-A8E0-F3116CA1E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975197"/>
              </p:ext>
            </p:extLst>
          </p:nvPr>
        </p:nvGraphicFramePr>
        <p:xfrm>
          <a:off x="2459115" y="574696"/>
          <a:ext cx="6242235" cy="102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68600" imgH="457200" progId="Equation.DSMT4">
                  <p:embed/>
                </p:oleObj>
              </mc:Choice>
              <mc:Fallback>
                <p:oleObj name="Equation" r:id="rId2" imgW="2768600" imgH="457200" progId="Equation.DSMT4">
                  <p:embed/>
                  <p:pic>
                    <p:nvPicPr>
                      <p:cNvPr id="2253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115" y="574696"/>
                        <a:ext cx="6242235" cy="102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BC89049E-BF3B-46C4-9E83-9407FDADD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324651"/>
              </p:ext>
            </p:extLst>
          </p:nvPr>
        </p:nvGraphicFramePr>
        <p:xfrm>
          <a:off x="3702621" y="2200105"/>
          <a:ext cx="3540125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51000" imgH="736600" progId="Equation.DSMT4">
                  <p:embed/>
                </p:oleObj>
              </mc:Choice>
              <mc:Fallback>
                <p:oleObj name="Equation" r:id="rId4" imgW="1651000" imgH="736600" progId="Equation.DSMT4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621" y="2200105"/>
                        <a:ext cx="3540125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9C3BA50-29F7-46E5-ABAB-B578139F9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218023"/>
              </p:ext>
            </p:extLst>
          </p:nvPr>
        </p:nvGraphicFramePr>
        <p:xfrm>
          <a:off x="905116" y="5661238"/>
          <a:ext cx="48355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84400" imgH="393700" progId="Equation.DSMT4">
                  <p:embed/>
                </p:oleObj>
              </mc:Choice>
              <mc:Fallback>
                <p:oleObj name="Equation" r:id="rId6" imgW="2184400" imgH="393700" progId="Equation.DSMT4">
                  <p:embed/>
                  <p:pic>
                    <p:nvPicPr>
                      <p:cNvPr id="2253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116" y="5661238"/>
                        <a:ext cx="483552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D5A2BAF-6AA0-4609-9C71-B3DBD648700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2285603"/>
              </p:ext>
            </p:extLst>
          </p:nvPr>
        </p:nvGraphicFramePr>
        <p:xfrm>
          <a:off x="5626363" y="5804653"/>
          <a:ext cx="30749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9449" imgH="241195" progId="Equation.DSMT4">
                  <p:embed/>
                </p:oleObj>
              </mc:Choice>
              <mc:Fallback>
                <p:oleObj name="Equation" r:id="rId8" imgW="1269449" imgH="241195" progId="Equation.DSMT4">
                  <p:embed/>
                  <p:pic>
                    <p:nvPicPr>
                      <p:cNvPr id="2" name="对象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363" y="5804653"/>
                        <a:ext cx="30749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89421C13-320A-4633-99C5-5FEBB5E6FAEE}"/>
              </a:ext>
            </a:extLst>
          </p:cNvPr>
          <p:cNvSpPr txBox="1"/>
          <p:nvPr/>
        </p:nvSpPr>
        <p:spPr>
          <a:xfrm>
            <a:off x="5729379" y="5912087"/>
            <a:ext cx="648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4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11596-EA1C-4E50-9A99-18C1A81F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递归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75DEE-EB9E-436C-9A5D-E004D622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endParaRPr lang="en-US" altLang="zh-CN" dirty="0"/>
          </a:p>
          <a:p>
            <a:r>
              <a:rPr lang="zh-CN" altLang="en-US" dirty="0"/>
              <a:t>基于递归的问题求解示例</a:t>
            </a:r>
            <a:endParaRPr lang="en-US" altLang="zh-CN" dirty="0"/>
          </a:p>
          <a:p>
            <a:pPr lvl="1"/>
            <a:r>
              <a:rPr lang="zh-CN" altLang="en-US" dirty="0"/>
              <a:t>排列，整数划分，</a:t>
            </a:r>
            <a:r>
              <a:rPr lang="en-US" altLang="zh-CN" dirty="0"/>
              <a:t>Hanoi</a:t>
            </a:r>
            <a:r>
              <a:rPr lang="zh-CN" altLang="en-US" dirty="0"/>
              <a:t>塔</a:t>
            </a:r>
            <a:endParaRPr lang="en-US" altLang="zh-CN" dirty="0"/>
          </a:p>
          <a:p>
            <a:r>
              <a:rPr lang="zh-CN" altLang="en-US" dirty="0"/>
              <a:t>递归法优缺点</a:t>
            </a:r>
            <a:endParaRPr lang="en-US" altLang="zh-CN" dirty="0"/>
          </a:p>
          <a:p>
            <a:r>
              <a:rPr lang="zh-CN" altLang="en-US" dirty="0"/>
              <a:t>附录：递归方程求解</a:t>
            </a:r>
            <a:r>
              <a:rPr lang="en-US" altLang="zh-CN" dirty="0"/>
              <a:t>【</a:t>
            </a:r>
            <a:r>
              <a:rPr lang="zh-CN" altLang="en-US" dirty="0"/>
              <a:t>补充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齐次线性</a:t>
            </a:r>
            <a:endParaRPr lang="en-US" altLang="zh-CN" dirty="0"/>
          </a:p>
          <a:p>
            <a:pPr lvl="1"/>
            <a:r>
              <a:rPr lang="zh-CN" altLang="en-US" dirty="0"/>
              <a:t>非齐次线性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D2F4E-845B-4A2D-9048-A0C4F267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90864-E160-4318-B20E-6AF54164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5CC994-93B5-46B3-BDE6-8EF255AD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B9F57DFA-EC9C-4106-9428-5B008F7E30A9}"/>
              </a:ext>
            </a:extLst>
          </p:cNvPr>
          <p:cNvSpPr/>
          <p:nvPr/>
        </p:nvSpPr>
        <p:spPr>
          <a:xfrm>
            <a:off x="762397" y="4618692"/>
            <a:ext cx="7391771" cy="1185595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递归函数：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楷体_GB2312"/>
              </a:rPr>
              <a:t>用函数自身给出定义的函数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递归算法：</a:t>
            </a:r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楷体_GB2312"/>
              </a:rPr>
              <a:t>直接或间接地调用自身的算法</a:t>
            </a:r>
            <a:endParaRPr lang="en-US" altLang="zh-CN" sz="24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584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1A942B-E7E7-4A2E-B3A7-6199AECE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初始条件代入有：</a:t>
            </a:r>
            <a:br>
              <a:rPr lang="zh-CN" altLang="en-US" sz="2400" dirty="0"/>
            </a:b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得到：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=-41/3,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=43/24</a:t>
            </a: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最后，非齐次递归方程通解为：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C119A-9800-4D11-828B-90E7222C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B6B9AC-B673-473F-8268-2DACDF5D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49EA38-FE8C-4E80-B6C2-6CA1A35B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7463B630-D5C5-4483-95C5-E488537E0A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77248"/>
              </p:ext>
            </p:extLst>
          </p:nvPr>
        </p:nvGraphicFramePr>
        <p:xfrm>
          <a:off x="2919074" y="803429"/>
          <a:ext cx="338455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838200" progId="Equation.DSMT4">
                  <p:embed/>
                </p:oleObj>
              </mc:Choice>
              <mc:Fallback>
                <p:oleObj name="Equation" r:id="rId2" imgW="1866900" imgH="838200" progId="Equation.DSMT4">
                  <p:embed/>
                  <p:pic>
                    <p:nvPicPr>
                      <p:cNvPr id="235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074" y="803429"/>
                        <a:ext cx="3384550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CAB276BA-90A4-4650-A389-6BA38662B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33656"/>
              </p:ext>
            </p:extLst>
          </p:nvPr>
        </p:nvGraphicFramePr>
        <p:xfrm>
          <a:off x="1167645" y="4345064"/>
          <a:ext cx="6408737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700" imgH="393700" progId="Equation.DSMT4">
                  <p:embed/>
                </p:oleObj>
              </mc:Choice>
              <mc:Fallback>
                <p:oleObj name="Equation" r:id="rId4" imgW="2425700" imgH="393700" progId="Equation.DSMT4">
                  <p:embed/>
                  <p:pic>
                    <p:nvPicPr>
                      <p:cNvPr id="2355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7645" y="4345064"/>
                        <a:ext cx="6408737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95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5B23F-AE7B-4CBA-81C4-130BA8E5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非齐次递归方程</a:t>
            </a:r>
            <a:r>
              <a:rPr lang="zh-CN" altLang="en-US" sz="2800" dirty="0">
                <a:latin typeface="Times New Roman" pitchFamily="18" charset="0"/>
              </a:rPr>
              <a:t>情况</a:t>
            </a:r>
            <a:r>
              <a:rPr lang="en-US" altLang="zh-CN" sz="2800" dirty="0">
                <a:latin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</a:rPr>
              <a:t>：</a:t>
            </a:r>
            <a:r>
              <a:rPr lang="en-US" altLang="zh-CN" sz="2800" dirty="0">
                <a:latin typeface="Times New Roman" pitchFamily="18" charset="0"/>
              </a:rPr>
              <a:t>g(n)</a:t>
            </a:r>
            <a:r>
              <a:rPr lang="zh-CN" altLang="en-US" sz="2800" dirty="0">
                <a:latin typeface="Times New Roman" pitchFamily="18" charset="0"/>
              </a:rPr>
              <a:t>是</a:t>
            </a:r>
            <a:r>
              <a:rPr lang="en-US" altLang="zh-CN" sz="2800" dirty="0">
                <a:latin typeface="Times New Roman" pitchFamily="18" charset="0"/>
              </a:rPr>
              <a:t>n</a:t>
            </a:r>
            <a:r>
              <a:rPr lang="zh-CN" altLang="en-US" sz="2800" dirty="0">
                <a:latin typeface="Times New Roman" pitchFamily="18" charset="0"/>
              </a:rPr>
              <a:t>的指数函数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58774-7ACC-4F98-AEE4-13AC277E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240118"/>
          </a:xfrm>
        </p:spPr>
        <p:txBody>
          <a:bodyPr/>
          <a:lstStyle/>
          <a:p>
            <a:pPr eaLnBrk="1" hangingPunct="1"/>
            <a:r>
              <a:rPr lang="en-US" altLang="zh-CN" dirty="0"/>
              <a:t> </a:t>
            </a:r>
            <a:r>
              <a:rPr lang="en-US" altLang="zh-CN" sz="2400" i="1" dirty="0">
                <a:latin typeface="Times New Roman" pitchFamily="18" charset="0"/>
              </a:rPr>
              <a:t>g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  <a:r>
              <a:rPr lang="zh-CN" altLang="en-US" sz="2400" dirty="0">
                <a:latin typeface="Times New Roman" pitchFamily="18" charset="0"/>
              </a:rPr>
              <a:t>形如：</a:t>
            </a:r>
          </a:p>
          <a:p>
            <a:pPr marL="0" indent="0" eaLnBrk="1" hangingPunct="1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</a:endParaRPr>
          </a:p>
          <a:p>
            <a:pPr marL="268287" lvl="1" indent="0">
              <a:buNone/>
            </a:pPr>
            <a:r>
              <a:rPr lang="zh-CN" altLang="en-US" dirty="0">
                <a:latin typeface="Times New Roman" pitchFamily="18" charset="0"/>
              </a:rPr>
              <a:t>        其中，</a:t>
            </a: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</a:rPr>
              <a:t>和</a:t>
            </a:r>
            <a:r>
              <a:rPr lang="en-US" altLang="zh-CN" i="1" dirty="0">
                <a:latin typeface="Times New Roman" pitchFamily="18" charset="0"/>
              </a:rPr>
              <a:t>b</a:t>
            </a:r>
            <a:r>
              <a:rPr lang="en-US" altLang="zh-CN" baseline="-25000" dirty="0">
                <a:latin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</a:rPr>
              <a:t>为常数</a:t>
            </a:r>
            <a:endParaRPr lang="en-US" altLang="zh-CN" dirty="0">
              <a:latin typeface="Times New Roman" pitchFamily="18" charset="0"/>
            </a:endParaRPr>
          </a:p>
          <a:p>
            <a:pPr marL="268287" lvl="1" indent="0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情况</a:t>
            </a:r>
            <a:r>
              <a:rPr lang="en-US" altLang="zh-CN" dirty="0">
                <a:latin typeface="Times New Roman" pitchFamily="18" charset="0"/>
              </a:rPr>
              <a:t>1. </a:t>
            </a:r>
            <a:r>
              <a:rPr lang="zh-CN" altLang="en-US" dirty="0">
                <a:latin typeface="Times New Roman" pitchFamily="18" charset="0"/>
              </a:rPr>
              <a:t>如果</a:t>
            </a: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</a:rPr>
              <a:t>不是特征方程的重根，特解</a:t>
            </a:r>
            <a:r>
              <a:rPr lang="en-US" altLang="zh-CN" i="1" dirty="0">
                <a:latin typeface="Times New Roman" pitchFamily="18" charset="0"/>
              </a:rPr>
              <a:t>f</a:t>
            </a:r>
            <a:r>
              <a:rPr lang="en-US" altLang="zh-CN" dirty="0">
                <a:latin typeface="Times New Roman" pitchFamily="18" charset="0"/>
              </a:rPr>
              <a:t>*(</a:t>
            </a:r>
            <a:r>
              <a:rPr lang="en-US" altLang="zh-CN" i="1" dirty="0">
                <a:latin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</a:rPr>
              <a:t> 形如：</a:t>
            </a:r>
          </a:p>
          <a:p>
            <a:pPr marL="268287" lvl="1" indent="0"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情况</a:t>
            </a:r>
            <a:r>
              <a:rPr lang="en-US" altLang="zh-CN" dirty="0">
                <a:latin typeface="Times New Roman" pitchFamily="18" charset="0"/>
              </a:rPr>
              <a:t>2. </a:t>
            </a:r>
            <a:r>
              <a:rPr lang="zh-CN" altLang="en-US" dirty="0">
                <a:latin typeface="Times New Roman" pitchFamily="18" charset="0"/>
              </a:rPr>
              <a:t>如果</a:t>
            </a: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</a:rPr>
              <a:t>是特征方程的</a:t>
            </a:r>
            <a:r>
              <a:rPr lang="en-US" altLang="zh-CN" i="1" dirty="0">
                <a:latin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</a:rPr>
              <a:t>重特征根，特解</a:t>
            </a:r>
            <a:r>
              <a:rPr lang="en-US" altLang="zh-CN" i="1" dirty="0">
                <a:latin typeface="Times New Roman" pitchFamily="18" charset="0"/>
              </a:rPr>
              <a:t>f</a:t>
            </a:r>
            <a:r>
              <a:rPr lang="en-US" altLang="zh-CN" dirty="0">
                <a:latin typeface="Times New Roman" pitchFamily="18" charset="0"/>
              </a:rPr>
              <a:t>*(</a:t>
            </a:r>
            <a:r>
              <a:rPr lang="en-US" altLang="zh-CN" i="1" dirty="0">
                <a:latin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</a:rPr>
              <a:t> 形如</a:t>
            </a:r>
            <a:endParaRPr lang="en-US" altLang="zh-CN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两种情况下的各个系数</a:t>
            </a:r>
            <a:r>
              <a:rPr lang="en-US" altLang="zh-CN" i="1" dirty="0">
                <a:latin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</a:rPr>
              <a:t>待定</a:t>
            </a:r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14714-97CF-4D34-BCCE-851443B5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3E830A-F9CC-4C7D-A608-C521604F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CE426-F61C-40CC-A1E9-D0342C8A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BD978EA5-2AB8-4B5D-AC38-ABAC20994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661877"/>
              </p:ext>
            </p:extLst>
          </p:nvPr>
        </p:nvGraphicFramePr>
        <p:xfrm>
          <a:off x="1904537" y="1335812"/>
          <a:ext cx="58245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38400" imgH="241300" progId="Equation.DSMT4">
                  <p:embed/>
                </p:oleObj>
              </mc:Choice>
              <mc:Fallback>
                <p:oleObj name="Equation" r:id="rId2" imgW="2438400" imgH="241300" progId="Equation.DSMT4">
                  <p:embed/>
                  <p:pic>
                    <p:nvPicPr>
                      <p:cNvPr id="245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4537" y="1335812"/>
                        <a:ext cx="58245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D31A33F3-3025-42BA-9DA7-43E523712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251780"/>
              </p:ext>
            </p:extLst>
          </p:nvPr>
        </p:nvGraphicFramePr>
        <p:xfrm>
          <a:off x="1120697" y="3555353"/>
          <a:ext cx="6249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241300" progId="Equation.DSMT4">
                  <p:embed/>
                </p:oleObj>
              </mc:Choice>
              <mc:Fallback>
                <p:oleObj name="Equation" r:id="rId4" imgW="2616200" imgH="241300" progId="Equation.DSMT4">
                  <p:embed/>
                  <p:pic>
                    <p:nvPicPr>
                      <p:cNvPr id="24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697" y="3555353"/>
                        <a:ext cx="62499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1D770E-F4E6-40E1-A2BE-F1DEB05B2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382379"/>
              </p:ext>
            </p:extLst>
          </p:nvPr>
        </p:nvGraphicFramePr>
        <p:xfrm>
          <a:off x="1120697" y="4991785"/>
          <a:ext cx="65532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43200" imgH="241300" progId="Equation.DSMT4">
                  <p:embed/>
                </p:oleObj>
              </mc:Choice>
              <mc:Fallback>
                <p:oleObj name="Equation" r:id="rId6" imgW="2743200" imgH="241300" progId="Equation.DSMT4">
                  <p:embed/>
                  <p:pic>
                    <p:nvPicPr>
                      <p:cNvPr id="256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697" y="4991785"/>
                        <a:ext cx="65532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>
            <a:extLst>
              <a:ext uri="{FF2B5EF4-FFF2-40B4-BE49-F238E27FC236}">
                <a16:creationId xmlns:a16="http://schemas.microsoft.com/office/drawing/2014/main" id="{B31EF250-5867-4130-9204-990CF27F6A41}"/>
              </a:ext>
            </a:extLst>
          </p:cNvPr>
          <p:cNvSpPr/>
          <p:nvPr/>
        </p:nvSpPr>
        <p:spPr>
          <a:xfrm>
            <a:off x="6968971" y="4991785"/>
            <a:ext cx="401714" cy="5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65723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24665-73A4-4278-91D5-2EC385BC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itchFamily="18" charset="0"/>
              </a:rPr>
              <a:t>例</a:t>
            </a:r>
            <a:r>
              <a:rPr lang="en-US" altLang="zh-CN" sz="2800" dirty="0">
                <a:latin typeface="Times New Roman" pitchFamily="18" charset="0"/>
              </a:rPr>
              <a:t>4</a:t>
            </a:r>
            <a:r>
              <a:rPr lang="en-US" altLang="zh-CN" dirty="0">
                <a:latin typeface="Times New Roman" pitchFamily="18" charset="0"/>
              </a:rPr>
              <a:t>.</a:t>
            </a:r>
            <a:r>
              <a:rPr lang="zh-CN" altLang="en-US" dirty="0">
                <a:latin typeface="Times New Roman" pitchFamily="18" charset="0"/>
              </a:rPr>
              <a:t> </a:t>
            </a:r>
            <a:r>
              <a:rPr lang="en-US" altLang="zh-CN" sz="2800" dirty="0">
                <a:latin typeface="Times New Roman" pitchFamily="18" charset="0"/>
              </a:rPr>
              <a:t>2</a:t>
            </a:r>
            <a:r>
              <a:rPr lang="zh-CN" altLang="en-US" sz="2800" dirty="0">
                <a:latin typeface="Times New Roman" pitchFamily="18" charset="0"/>
              </a:rPr>
              <a:t>阶常系数线性非齐次递归方程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A0BE0-1B5D-40C8-9BE3-44986C5B8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对应的齐次方程的特征方程为</a:t>
            </a:r>
          </a:p>
          <a:p>
            <a:pPr marL="0" indent="0" eaLnBrk="1" hangingPunct="1">
              <a:buNone/>
            </a:pPr>
            <a:r>
              <a:rPr lang="zh-CN" altLang="en-US" sz="2400" dirty="0">
                <a:latin typeface="Times New Roman" pitchFamily="18" charset="0"/>
              </a:rPr>
              <a:t>         </a:t>
            </a:r>
            <a:r>
              <a:rPr lang="en-US" altLang="zh-CN" sz="2400" dirty="0">
                <a:latin typeface="Times New Roman" pitchFamily="18" charset="0"/>
              </a:rPr>
              <a:t>x</a:t>
            </a:r>
            <a:r>
              <a:rPr lang="en-US" altLang="zh-CN" sz="2400" baseline="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</a:rPr>
              <a:t>－ </a:t>
            </a:r>
            <a:r>
              <a:rPr lang="en-US" altLang="zh-CN" sz="2400" dirty="0">
                <a:latin typeface="Times New Roman" pitchFamily="18" charset="0"/>
              </a:rPr>
              <a:t>7x  +12= 0</a:t>
            </a:r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因式分解</a:t>
            </a:r>
            <a:r>
              <a:rPr lang="en-US" altLang="zh-CN" sz="2400" dirty="0">
                <a:latin typeface="Times New Roman" pitchFamily="18" charset="0"/>
              </a:rPr>
              <a:t>: </a:t>
            </a:r>
            <a:r>
              <a:rPr lang="zh-CN" altLang="en-US" sz="2400" dirty="0">
                <a:latin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</a:rPr>
              <a:t>(x</a:t>
            </a:r>
            <a:r>
              <a:rPr lang="zh-CN" altLang="en-US" dirty="0"/>
              <a:t>－</a:t>
            </a:r>
            <a:r>
              <a:rPr lang="en-US" altLang="zh-CN" sz="2400" dirty="0">
                <a:latin typeface="Times New Roman" pitchFamily="18" charset="0"/>
              </a:rPr>
              <a:t>3)(x</a:t>
            </a:r>
            <a:r>
              <a:rPr lang="zh-CN" altLang="en-US" dirty="0"/>
              <a:t>－</a:t>
            </a:r>
            <a:r>
              <a:rPr lang="en-US" altLang="zh-CN" sz="2400" dirty="0">
                <a:latin typeface="Times New Roman" pitchFamily="18" charset="0"/>
              </a:rPr>
              <a:t>4)=0</a:t>
            </a: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特征根：</a:t>
            </a:r>
            <a:r>
              <a:rPr lang="en-US" altLang="zh-CN" sz="2400" i="1" dirty="0">
                <a:latin typeface="Times New Roman" pitchFamily="18" charset="0"/>
              </a:rPr>
              <a:t>q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=3</a:t>
            </a:r>
            <a:r>
              <a:rPr lang="zh-CN" altLang="en-US" sz="2400" dirty="0">
                <a:latin typeface="Times New Roman" pitchFamily="18" charset="0"/>
              </a:rPr>
              <a:t>，</a:t>
            </a:r>
            <a:r>
              <a:rPr lang="en-US" altLang="zh-CN" sz="2400" i="1" dirty="0">
                <a:latin typeface="Times New Roman" pitchFamily="18" charset="0"/>
              </a:rPr>
              <a:t>q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=4</a:t>
            </a: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对应齐次方程通解：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52F17-C688-4585-80BC-44CDEA08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23712-39A1-4150-BAA5-E680EA7A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DABA1-E9CB-4C9F-A56A-E50323D8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2493164-B887-403A-ACE4-A1552E31A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805647"/>
              </p:ext>
            </p:extLst>
          </p:nvPr>
        </p:nvGraphicFramePr>
        <p:xfrm>
          <a:off x="874116" y="835383"/>
          <a:ext cx="5472112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14600" imgH="711200" progId="Equation.DSMT4">
                  <p:embed/>
                </p:oleObj>
              </mc:Choice>
              <mc:Fallback>
                <p:oleObj name="Equation" r:id="rId2" imgW="2514600" imgH="711200" progId="Equation.DSMT4">
                  <p:embed/>
                  <p:pic>
                    <p:nvPicPr>
                      <p:cNvPr id="266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116" y="835383"/>
                        <a:ext cx="5472112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371EE743-A7AE-4966-A97A-DB9831CAA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185087"/>
              </p:ext>
            </p:extLst>
          </p:nvPr>
        </p:nvGraphicFramePr>
        <p:xfrm>
          <a:off x="3228672" y="5342915"/>
          <a:ext cx="25923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29810" imgH="253890" progId="Equation.DSMT4">
                  <p:embed/>
                </p:oleObj>
              </mc:Choice>
              <mc:Fallback>
                <p:oleObj name="Equation" r:id="rId4" imgW="1129810" imgH="253890" progId="Equation.DSMT4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672" y="5342915"/>
                        <a:ext cx="25923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64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A2CD6C-78AD-4F07-905E-7D2519062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</a:rPr>
              <a:t>=2</a:t>
            </a:r>
            <a:r>
              <a:rPr lang="zh-CN" altLang="en-US" sz="2400" dirty="0">
                <a:latin typeface="Times New Roman" pitchFamily="18" charset="0"/>
              </a:rPr>
              <a:t>不是</a:t>
            </a:r>
            <a:r>
              <a:rPr lang="zh-CN" altLang="en-US" sz="2400" dirty="0"/>
              <a:t>特征方程的重根，故</a:t>
            </a:r>
            <a:r>
              <a:rPr lang="zh-CN" altLang="en-US" sz="2400" dirty="0">
                <a:latin typeface="Times New Roman" pitchFamily="18" charset="0"/>
              </a:rPr>
              <a:t>令非齐次递归方程的特解为：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代入原递归方程得：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en-US" altLang="zh-CN" dirty="0"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zh-CN" altLang="en-US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化简后得到：</a:t>
            </a:r>
          </a:p>
          <a:p>
            <a:pPr marL="0" indent="0" eaLnBrk="1" hangingPunct="1">
              <a:buNone/>
            </a:pPr>
            <a:r>
              <a:rPr lang="zh-CN" altLang="en-US" sz="2400" dirty="0">
                <a:latin typeface="Times New Roman" pitchFamily="18" charset="0"/>
              </a:rPr>
              <a:t>    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AACDB2-5269-4773-A87A-CDC917B1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686205-6CCE-4598-B0FD-5F430029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754EEB-C822-4171-90DE-7190DE5C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2198CF2A-3A3A-44DB-A686-01AACE78B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559848"/>
              </p:ext>
            </p:extLst>
          </p:nvPr>
        </p:nvGraphicFramePr>
        <p:xfrm>
          <a:off x="2362169" y="862829"/>
          <a:ext cx="327183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33500" imgH="241300" progId="Equation.DSMT4">
                  <p:embed/>
                </p:oleObj>
              </mc:Choice>
              <mc:Fallback>
                <p:oleObj name="Equation" r:id="rId2" imgW="1333500" imgH="241300" progId="Equation.DSMT4">
                  <p:embed/>
                  <p:pic>
                    <p:nvPicPr>
                      <p:cNvPr id="27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169" y="862829"/>
                        <a:ext cx="3271838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AF45C813-BE11-49A2-93F6-A9014987B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1569"/>
              </p:ext>
            </p:extLst>
          </p:nvPr>
        </p:nvGraphicFramePr>
        <p:xfrm>
          <a:off x="2287588" y="2312709"/>
          <a:ext cx="5256212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84400" imgH="698500" progId="Equation.DSMT4">
                  <p:embed/>
                </p:oleObj>
              </mc:Choice>
              <mc:Fallback>
                <p:oleObj name="Equation" r:id="rId4" imgW="2184400" imgH="698500" progId="Equation.DSMT4">
                  <p:embed/>
                  <p:pic>
                    <p:nvPicPr>
                      <p:cNvPr id="27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2312709"/>
                        <a:ext cx="5256212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A61B0A0B-C214-4C53-B23B-8E8B8A26C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018230"/>
              </p:ext>
            </p:extLst>
          </p:nvPr>
        </p:nvGraphicFramePr>
        <p:xfrm>
          <a:off x="2359757" y="4755173"/>
          <a:ext cx="3733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400" imgH="228600" progId="Equation.DSMT4">
                  <p:embed/>
                </p:oleObj>
              </mc:Choice>
              <mc:Fallback>
                <p:oleObj name="Equation" r:id="rId6" imgW="1422400" imgH="228600" progId="Equation.DSMT4">
                  <p:embed/>
                  <p:pic>
                    <p:nvPicPr>
                      <p:cNvPr id="27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757" y="4755173"/>
                        <a:ext cx="3733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192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C8758A-F4A2-415D-90E1-0F1C57C9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Times New Roman" pitchFamily="18" charset="0"/>
              </a:rPr>
              <a:t>由此得到联立方程：</a:t>
            </a:r>
            <a:endParaRPr lang="en-US" altLang="zh-CN" sz="2400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itchFamily="18" charset="0"/>
            </a:endParaRPr>
          </a:p>
          <a:p>
            <a:r>
              <a:rPr lang="zh-CN" altLang="en-US" sz="2400" dirty="0">
                <a:latin typeface="Times New Roman" pitchFamily="18" charset="0"/>
              </a:rPr>
              <a:t>解得：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=2,  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=10</a:t>
            </a:r>
          </a:p>
          <a:p>
            <a:endParaRPr lang="en-US" altLang="zh-CN" dirty="0">
              <a:latin typeface="Times New Roman" pitchFamily="18" charset="0"/>
            </a:endParaRPr>
          </a:p>
          <a:p>
            <a:r>
              <a:rPr lang="zh-CN" altLang="en-US" sz="2400" dirty="0">
                <a:latin typeface="Times New Roman" pitchFamily="18" charset="0"/>
              </a:rPr>
              <a:t>非齐次递归方程的通解为：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9FA616-FEB0-4875-BA28-C1A7C267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77A3E5-9C32-4DE2-B4EB-D7919B54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AF18F3-8ACA-4F6B-9928-2707F075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685EEA1-8627-40B9-8CF1-AE85A535E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597465"/>
              </p:ext>
            </p:extLst>
          </p:nvPr>
        </p:nvGraphicFramePr>
        <p:xfrm>
          <a:off x="3170417" y="402442"/>
          <a:ext cx="3022786" cy="120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482600" progId="Equation.DSMT4">
                  <p:embed/>
                </p:oleObj>
              </mc:Choice>
              <mc:Fallback>
                <p:oleObj name="Equation" r:id="rId2" imgW="1206500" imgH="482600" progId="Equation.DSMT4">
                  <p:embed/>
                  <p:pic>
                    <p:nvPicPr>
                      <p:cNvPr id="286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417" y="402442"/>
                        <a:ext cx="3022786" cy="1208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C554870-548D-4F52-8BF4-42783FE7F6A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87921429"/>
              </p:ext>
            </p:extLst>
          </p:nvPr>
        </p:nvGraphicFramePr>
        <p:xfrm>
          <a:off x="5217894" y="3374414"/>
          <a:ext cx="30749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9449" imgH="241195" progId="Equation.DSMT4">
                  <p:embed/>
                </p:oleObj>
              </mc:Choice>
              <mc:Fallback>
                <p:oleObj name="Equation" r:id="rId4" imgW="1269449" imgH="241195" progId="Equation.DSMT4">
                  <p:embed/>
                  <p:pic>
                    <p:nvPicPr>
                      <p:cNvPr id="5" name="对象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894" y="3374414"/>
                        <a:ext cx="30749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5CECAB57-66D7-4B35-B1EF-852DF80D6EB3}"/>
              </a:ext>
            </a:extLst>
          </p:cNvPr>
          <p:cNvSpPr txBox="1"/>
          <p:nvPr/>
        </p:nvSpPr>
        <p:spPr>
          <a:xfrm>
            <a:off x="5320910" y="3481848"/>
            <a:ext cx="648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111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205BD2D-92B1-46C8-AABA-AF7299F51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571721"/>
              </p:ext>
            </p:extLst>
          </p:nvPr>
        </p:nvGraphicFramePr>
        <p:xfrm>
          <a:off x="752654" y="3364964"/>
          <a:ext cx="48355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3100" imgH="241300" progId="Equation.DSMT4">
                  <p:embed/>
                </p:oleObj>
              </mc:Choice>
              <mc:Fallback>
                <p:oleObj name="Equation" r:id="rId6" imgW="1943100" imgH="241300" progId="Equation.DSMT4">
                  <p:embed/>
                  <p:pic>
                    <p:nvPicPr>
                      <p:cNvPr id="28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54" y="3364964"/>
                        <a:ext cx="48355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679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90A9F8-7570-4A61-8DFB-369B29178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初始条件代入有：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得到：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= -14,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baseline="-25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=5</a:t>
            </a:r>
          </a:p>
          <a:p>
            <a:pPr eaLnBrk="1" hangingPunct="1"/>
            <a:endParaRPr lang="en-US" altLang="zh-CN" sz="2400" dirty="0">
              <a:latin typeface="Times New Roman" pitchFamily="18" charset="0"/>
            </a:endParaRPr>
          </a:p>
          <a:p>
            <a:pPr eaLnBrk="1" hangingPunct="1"/>
            <a:r>
              <a:rPr lang="zh-CN" altLang="en-US" sz="2400" dirty="0">
                <a:latin typeface="Times New Roman" pitchFamily="18" charset="0"/>
              </a:rPr>
              <a:t>最后，非齐次递归方程通解为：</a:t>
            </a:r>
          </a:p>
          <a:p>
            <a:endParaRPr lang="en-US" altLang="zh-CN" dirty="0"/>
          </a:p>
          <a:p>
            <a:pPr marL="0" indent="0">
              <a:buNone/>
            </a:pPr>
            <a:br>
              <a:rPr lang="zh-CN" altLang="en-US" sz="2400" dirty="0"/>
            </a:br>
            <a:br>
              <a:rPr lang="zh-CN" altLang="en-US" sz="2400" dirty="0"/>
            </a:b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3D461F-689A-4B4B-8B39-7F656D64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A9A76F-51A4-4F46-BC13-96FCEF83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EA70E7-2D61-4117-84A4-9C07294F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5754D27F-FADB-401A-8564-39579B802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553239"/>
              </p:ext>
            </p:extLst>
          </p:nvPr>
        </p:nvGraphicFramePr>
        <p:xfrm>
          <a:off x="3028066" y="497612"/>
          <a:ext cx="4752975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700" imgH="482600" progId="Equation.DSMT4">
                  <p:embed/>
                </p:oleObj>
              </mc:Choice>
              <mc:Fallback>
                <p:oleObj name="Equation" r:id="rId2" imgW="1790700" imgH="482600" progId="Equation.DSMT4">
                  <p:embed/>
                  <p:pic>
                    <p:nvPicPr>
                      <p:cNvPr id="296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066" y="497612"/>
                        <a:ext cx="4752975" cy="128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CEEFFFC4-5DC4-473C-A820-0A3344F58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444722"/>
              </p:ext>
            </p:extLst>
          </p:nvPr>
        </p:nvGraphicFramePr>
        <p:xfrm>
          <a:off x="1562332" y="3957622"/>
          <a:ext cx="51117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87600" imgH="482600" progId="Equation.DSMT4">
                  <p:embed/>
                </p:oleObj>
              </mc:Choice>
              <mc:Fallback>
                <p:oleObj name="Equation" r:id="rId4" imgW="2387600" imgH="482600" progId="Equation.DSMT4">
                  <p:embed/>
                  <p:pic>
                    <p:nvPicPr>
                      <p:cNvPr id="297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332" y="3957622"/>
                        <a:ext cx="511175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F615DD4-2578-4E75-AC65-8356FDF46C5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26361081"/>
              </p:ext>
            </p:extLst>
          </p:nvPr>
        </p:nvGraphicFramePr>
        <p:xfrm>
          <a:off x="1778976" y="4892833"/>
          <a:ext cx="30749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9449" imgH="241195" progId="Equation.DSMT4">
                  <p:embed/>
                </p:oleObj>
              </mc:Choice>
              <mc:Fallback>
                <p:oleObj name="Equation" r:id="rId6" imgW="1269449" imgH="241195" progId="Equation.DSMT4">
                  <p:embed/>
                  <p:pic>
                    <p:nvPicPr>
                      <p:cNvPr id="6" name="对象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976" y="4892833"/>
                        <a:ext cx="30749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B1EB9C94-8246-4473-B41D-A4779EDD5B5A}"/>
              </a:ext>
            </a:extLst>
          </p:cNvPr>
          <p:cNvSpPr txBox="1"/>
          <p:nvPr/>
        </p:nvSpPr>
        <p:spPr>
          <a:xfrm>
            <a:off x="1881992" y="5000267"/>
            <a:ext cx="6480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679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62201-33D4-40F9-9D17-1F5835EA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2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F6737-F7F5-4F35-B2E1-F80169F5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Times New Roman" pitchFamily="18" charset="0"/>
              </a:rPr>
              <a:t>  </a:t>
            </a:r>
            <a:r>
              <a:rPr lang="zh-CN" altLang="en-US" sz="2400" dirty="0"/>
              <a:t>解下列递归方程：</a:t>
            </a:r>
            <a:endParaRPr lang="en-US" altLang="zh-CN" sz="2400" dirty="0"/>
          </a:p>
          <a:p>
            <a:r>
              <a:rPr lang="en-US" altLang="zh-CN" sz="2400" dirty="0"/>
              <a:t>1. 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)=2f(</a:t>
            </a:r>
            <a:r>
              <a:rPr lang="en-US" altLang="zh-CN" sz="2400" i="1" dirty="0"/>
              <a:t>n</a:t>
            </a:r>
            <a:r>
              <a:rPr lang="en-US" altLang="zh-CN" sz="2400" dirty="0"/>
              <a:t>-1) + </a:t>
            </a:r>
            <a:r>
              <a:rPr lang="en-US" altLang="zh-CN" sz="2400" i="1" dirty="0"/>
              <a:t>n</a:t>
            </a:r>
            <a:r>
              <a:rPr lang="en-US" altLang="zh-CN" sz="2400" dirty="0"/>
              <a:t>,          f(0)=1</a:t>
            </a:r>
          </a:p>
          <a:p>
            <a:r>
              <a:rPr lang="en-US" altLang="zh-CN" dirty="0"/>
              <a:t>2</a:t>
            </a:r>
            <a:r>
              <a:rPr lang="en-US" altLang="zh-CN" sz="2400" dirty="0"/>
              <a:t>. 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)=3f(</a:t>
            </a:r>
            <a:r>
              <a:rPr lang="en-US" altLang="zh-CN" sz="2400" i="1" dirty="0"/>
              <a:t>n</a:t>
            </a:r>
            <a:r>
              <a:rPr lang="en-US" altLang="zh-CN" sz="2400" dirty="0"/>
              <a:t>-1) + 2</a:t>
            </a:r>
            <a:r>
              <a:rPr lang="en-US" altLang="zh-CN" sz="2400" i="1" baseline="30000" dirty="0"/>
              <a:t>n</a:t>
            </a:r>
            <a:r>
              <a:rPr lang="en-US" altLang="zh-CN" sz="2400" dirty="0"/>
              <a:t>,        f(0)=3</a:t>
            </a:r>
          </a:p>
          <a:p>
            <a:r>
              <a:rPr lang="en-US" altLang="zh-CN" dirty="0"/>
              <a:t>3</a:t>
            </a:r>
            <a:r>
              <a:rPr lang="en-US" altLang="zh-CN" sz="2400" dirty="0"/>
              <a:t>. 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- 2f(</a:t>
            </a:r>
            <a:r>
              <a:rPr lang="en-US" altLang="zh-CN" sz="2400" i="1" dirty="0"/>
              <a:t>n</a:t>
            </a:r>
            <a:r>
              <a:rPr lang="en-US" altLang="zh-CN" sz="2400" dirty="0"/>
              <a:t>-1) + 2</a:t>
            </a:r>
            <a:r>
              <a:rPr lang="en-US" altLang="zh-CN" sz="2400" i="1" baseline="30000" dirty="0"/>
              <a:t>n</a:t>
            </a:r>
            <a:r>
              <a:rPr lang="en-US" altLang="zh-CN" sz="2400" dirty="0"/>
              <a:t> - 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  f(0</a:t>
            </a:r>
            <a:r>
              <a:rPr lang="en-US" altLang="zh-CN" sz="2400"/>
              <a:t>)=1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8B683-2D46-4237-94D9-E4E569CA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5073DA-6015-4C5E-9A58-855E427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A2FE2-B773-4613-B9AD-78D85F46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45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A18BE-334D-4D04-80DF-86D5F05D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D3763-3A42-4F57-A2BA-B037EA80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12015-CBE2-4C5B-8FC3-71997110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0807CF-4AB3-400B-A059-5449709F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B0834-30D2-4A4A-9FAC-428EB7E5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944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11596-EA1C-4E50-9A99-18C1A81F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递归</a:t>
            </a:r>
            <a:r>
              <a:rPr lang="en-US" altLang="zh-CN" dirty="0"/>
              <a:t>(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recursion)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75DEE-EB9E-436C-9A5D-E004D622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楷体_GB2312"/>
              </a:rPr>
              <a:t>用函数自身给出定义的函数</a:t>
            </a:r>
            <a:endParaRPr lang="en-US" altLang="zh-CN" dirty="0"/>
          </a:p>
          <a:p>
            <a:pPr eaLnBrk="0" hangingPunct="0"/>
            <a:r>
              <a:rPr lang="zh-CN" altLang="en-US" sz="2400" dirty="0"/>
              <a:t>递归用于描述以自相似方法重复的过程</a:t>
            </a:r>
            <a:endParaRPr lang="en-US" altLang="zh-CN" sz="2400" dirty="0"/>
          </a:p>
          <a:p>
            <a:pPr lvl="1" eaLnBrk="0" hangingPunct="0"/>
            <a:r>
              <a:rPr lang="en-US" altLang="zh-CN" dirty="0"/>
              <a:t>e.g.</a:t>
            </a:r>
            <a:r>
              <a:rPr lang="zh-CN" altLang="en-US" dirty="0"/>
              <a:t>两面镜子相互之间近似平行时，镜中嵌套的图像是以无限递归的形式出现的；俄罗斯套娃 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D2F4E-845B-4A2D-9048-A0C4F267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190864-E160-4318-B20E-6AF54164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5CC994-93B5-46B3-BDE6-8EF255AD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AC9D1B0-E6A0-4B9A-93A1-D15735CE3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68" y="3460750"/>
            <a:ext cx="22098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20FD03-DD06-42E6-9DD1-0FA91C5AA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62" y="3460750"/>
            <a:ext cx="16859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B546F17D-1DF7-4954-8361-928D2B9E4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3" y="3460750"/>
            <a:ext cx="169703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82BD503A-12FB-426D-B1F9-F17E59709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81" y="5883275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50ACC742-9AAF-47CC-8773-C48B2EB8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81" y="5551487"/>
            <a:ext cx="152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E44B7-0D72-4166-AF45-15B4C6996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7" y="3071125"/>
            <a:ext cx="2286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090F5599-EC92-448E-8C38-6A7D1E31E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247" y="6135000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6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2124</TotalTime>
  <Words>7165</Words>
  <Application>Microsoft Office PowerPoint</Application>
  <PresentationFormat>全屏显示(4:3)</PresentationFormat>
  <Paragraphs>1184</Paragraphs>
  <Slides>88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88</vt:i4>
      </vt:variant>
    </vt:vector>
  </HeadingPairs>
  <TitlesOfParts>
    <vt:vector size="110" baseType="lpstr">
      <vt:lpstr>Monotype Sorts</vt:lpstr>
      <vt:lpstr>等线</vt:lpstr>
      <vt:lpstr>等线 Light</vt:lpstr>
      <vt:lpstr>黑体</vt:lpstr>
      <vt:lpstr>楷体_GB2312</vt:lpstr>
      <vt:lpstr>微软雅黑</vt:lpstr>
      <vt:lpstr>微软雅黑</vt:lpstr>
      <vt:lpstr>微软雅黑 Light</vt:lpstr>
      <vt:lpstr>Arial</vt:lpstr>
      <vt:lpstr>Arial Rounded MT Bold</vt:lpstr>
      <vt:lpstr>Calibri</vt:lpstr>
      <vt:lpstr>Calibri Light</vt:lpstr>
      <vt:lpstr>Cambria Math</vt:lpstr>
      <vt:lpstr>Symbol</vt:lpstr>
      <vt:lpstr>Times New Roman</vt:lpstr>
      <vt:lpstr>Wingdings</vt:lpstr>
      <vt:lpstr>Office 主题​​</vt:lpstr>
      <vt:lpstr>公式</vt:lpstr>
      <vt:lpstr>Document</vt:lpstr>
      <vt:lpstr>Equation</vt:lpstr>
      <vt:lpstr>Adobe Acrobat Document</vt:lpstr>
      <vt:lpstr>程序包</vt:lpstr>
      <vt:lpstr>PowerPoint 演示文稿</vt:lpstr>
      <vt:lpstr>内容</vt:lpstr>
      <vt:lpstr>2.0 分治策略</vt:lpstr>
      <vt:lpstr>Computer-System Architecture in OS</vt:lpstr>
      <vt:lpstr>设计思想</vt:lpstr>
      <vt:lpstr>设计思想</vt:lpstr>
      <vt:lpstr>分治法前提：对问题要求</vt:lpstr>
      <vt:lpstr>2.2 递归</vt:lpstr>
      <vt:lpstr>2.2 递归(recursion)函数</vt:lpstr>
      <vt:lpstr>分治 vs 递归</vt:lpstr>
      <vt:lpstr>例1  阶乘函数</vt:lpstr>
      <vt:lpstr>例2  Fibonacci数列</vt:lpstr>
      <vt:lpstr>例3  Ackerman函数</vt:lpstr>
      <vt:lpstr>Ackerman函数</vt:lpstr>
      <vt:lpstr>Ackerman函数</vt:lpstr>
      <vt:lpstr>单变量Ackerman函数及其拟逆函数</vt:lpstr>
      <vt:lpstr>PowerPoint 演示文稿</vt:lpstr>
      <vt:lpstr>基于递归的问题求解示例1：排列问题</vt:lpstr>
      <vt:lpstr>排列问题</vt:lpstr>
      <vt:lpstr>示例2：整数划分问题</vt:lpstr>
      <vt:lpstr>整数划分问题</vt:lpstr>
      <vt:lpstr>排列问题q(n, m)的递归表示</vt:lpstr>
      <vt:lpstr>q(n, m)的递归表示</vt:lpstr>
      <vt:lpstr>示例3 Hanoi塔</vt:lpstr>
      <vt:lpstr>Hanoi塔</vt:lpstr>
      <vt:lpstr>递归法总结</vt:lpstr>
      <vt:lpstr>递归法总结</vt:lpstr>
      <vt:lpstr>2.2 分治设计方法</vt:lpstr>
      <vt:lpstr>适用问题</vt:lpstr>
      <vt:lpstr>适用问题</vt:lpstr>
      <vt:lpstr>分治法基本步骤</vt:lpstr>
      <vt:lpstr>分治法基本步骤</vt:lpstr>
      <vt:lpstr>分治算法的复杂性</vt:lpstr>
      <vt:lpstr>PowerPoint 演示文稿</vt:lpstr>
      <vt:lpstr>m与k的影响</vt:lpstr>
      <vt:lpstr>m与k的影响</vt:lpstr>
      <vt:lpstr>分治算法的复杂性</vt:lpstr>
      <vt:lpstr>2.3 二分搜索技术</vt:lpstr>
      <vt:lpstr>分治法四个条件的适应性分析</vt:lpstr>
      <vt:lpstr>分治法四个条件的适应性分析</vt:lpstr>
      <vt:lpstr>PowerPoint 演示文稿</vt:lpstr>
      <vt:lpstr>二分搜索技术</vt:lpstr>
      <vt:lpstr>2.4 大整数乘法</vt:lpstr>
      <vt:lpstr>PowerPoint 演示文稿</vt:lpstr>
      <vt:lpstr>大整数乘法</vt:lpstr>
      <vt:lpstr>大整数乘法：分治法2</vt:lpstr>
      <vt:lpstr>大整数乘法</vt:lpstr>
      <vt:lpstr>2.5 Strassen矩阵乘法 </vt:lpstr>
      <vt:lpstr>PowerPoint 演示文稿</vt:lpstr>
      <vt:lpstr>PowerPoint 演示文稿</vt:lpstr>
      <vt:lpstr>Strassen矩阵乘：Laser法</vt:lpstr>
      <vt:lpstr>Laser法复杂度分析</vt:lpstr>
      <vt:lpstr>矩阵乘法的改进</vt:lpstr>
      <vt:lpstr>矩阵乘法的改进</vt:lpstr>
      <vt:lpstr>矩阵乘法程序的性能提升:局部性原理</vt:lpstr>
      <vt:lpstr>基于局部性原理的性能提升:改进1</vt:lpstr>
      <vt:lpstr>改进2：矩阵分块</vt:lpstr>
      <vt:lpstr>PowerPoint 演示文稿</vt:lpstr>
      <vt:lpstr>矩阵乘的通信成本</vt:lpstr>
      <vt:lpstr>2.6 快速排序</vt:lpstr>
      <vt:lpstr>快速排序</vt:lpstr>
      <vt:lpstr>快速排序</vt:lpstr>
      <vt:lpstr>PowerPoint 演示文稿</vt:lpstr>
      <vt:lpstr>PowerPoint 演示文稿</vt:lpstr>
      <vt:lpstr>附录2-1 特征方程求解递归方程</vt:lpstr>
      <vt:lpstr>K阶常系数线性齐次递归方程</vt:lpstr>
      <vt:lpstr>K阶常系数线性齐次递归方程</vt:lpstr>
      <vt:lpstr>特征方程及其求解方法</vt:lpstr>
      <vt:lpstr>例1. 3阶常系数线性齐次递归方程：无重根</vt:lpstr>
      <vt:lpstr>例1. 3阶常系数线性齐次递归方程：无重根</vt:lpstr>
      <vt:lpstr>例2. 3阶常系数线性齐次递归方程：有重根</vt:lpstr>
      <vt:lpstr>例2. 3阶常系数线性齐次递归方程：有重根</vt:lpstr>
      <vt:lpstr>作业1</vt:lpstr>
      <vt:lpstr>K阶常系数线性非齐次递归方程</vt:lpstr>
      <vt:lpstr>求解方法</vt:lpstr>
      <vt:lpstr>非齐次递归方程情况1：g(n)是n的m次的多项式</vt:lpstr>
      <vt:lpstr>例3. 2阶常系数线性非齐次递归方程</vt:lpstr>
      <vt:lpstr>例3. 2阶常系数线性非齐次递归方程</vt:lpstr>
      <vt:lpstr>PowerPoint 演示文稿</vt:lpstr>
      <vt:lpstr>PowerPoint 演示文稿</vt:lpstr>
      <vt:lpstr>非齐次递归方程情况2：g(n)是n的指数函数</vt:lpstr>
      <vt:lpstr>例4. 2阶常系数线性非齐次递归方程</vt:lpstr>
      <vt:lpstr>PowerPoint 演示文稿</vt:lpstr>
      <vt:lpstr>PowerPoint 演示文稿</vt:lpstr>
      <vt:lpstr>PowerPoint 演示文稿</vt:lpstr>
      <vt:lpstr>作业2 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13910702762@139.com</dc:creator>
  <cp:lastModifiedBy>13910702762@139.com</cp:lastModifiedBy>
  <cp:revision>138</cp:revision>
  <dcterms:created xsi:type="dcterms:W3CDTF">2021-09-19T10:24:59Z</dcterms:created>
  <dcterms:modified xsi:type="dcterms:W3CDTF">2021-09-26T02:51:09Z</dcterms:modified>
</cp:coreProperties>
</file>